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75" r:id="rId3"/>
    <p:sldId id="270" r:id="rId4"/>
    <p:sldId id="271" r:id="rId5"/>
    <p:sldId id="264" r:id="rId6"/>
    <p:sldId id="259" r:id="rId7"/>
    <p:sldId id="260" r:id="rId8"/>
    <p:sldId id="258" r:id="rId9"/>
    <p:sldId id="267" r:id="rId10"/>
    <p:sldId id="266" r:id="rId11"/>
    <p:sldId id="262" r:id="rId12"/>
    <p:sldId id="263" r:id="rId13"/>
    <p:sldId id="268" r:id="rId14"/>
    <p:sldId id="265" r:id="rId15"/>
    <p:sldId id="273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Tw Cen MT" panose="020B0602020104020603" pitchFamily="34" charset="77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D31B626-F06C-F143-9AF2-264F4B7D273B}">
          <p14:sldIdLst>
            <p14:sldId id="256"/>
            <p14:sldId id="275"/>
            <p14:sldId id="270"/>
            <p14:sldId id="271"/>
            <p14:sldId id="264"/>
            <p14:sldId id="259"/>
            <p14:sldId id="260"/>
            <p14:sldId id="258"/>
            <p14:sldId id="267"/>
            <p14:sldId id="266"/>
            <p14:sldId id="262"/>
            <p14:sldId id="263"/>
            <p14:sldId id="268"/>
            <p14:sldId id="265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5"/>
    <p:restoredTop sz="96132"/>
  </p:normalViewPr>
  <p:slideViewPr>
    <p:cSldViewPr snapToGrid="0">
      <p:cViewPr varScale="1">
        <p:scale>
          <a:sx n="155" d="100"/>
          <a:sy n="155" d="100"/>
        </p:scale>
        <p:origin x="5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/Users/chengyin/Desktop/Python/video%20game%20projec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[video game project.xlsx]Sheet5!PivotTable6</c:name>
    <c:fmtId val="2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1065282352171353E-2"/>
          <c:y val="1.5006884385353469E-2"/>
          <c:w val="0.92940257814033633"/>
          <c:h val="0.9405764244717020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Sheet5!$B$3</c:f>
              <c:strCache>
                <c:ptCount val="1"/>
                <c:pt idx="0">
                  <c:v>Sum of NA Sales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Sheet5!$A$4:$A$16</c:f>
              <c:strCache>
                <c:ptCount val="12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Puzzle</c:v>
                </c:pt>
                <c:pt idx="6">
                  <c:v>Racing</c:v>
                </c:pt>
                <c:pt idx="7">
                  <c:v>Role-Playing</c:v>
                </c:pt>
                <c:pt idx="8">
                  <c:v>Shooter</c:v>
                </c:pt>
                <c:pt idx="9">
                  <c:v>Simulation</c:v>
                </c:pt>
                <c:pt idx="10">
                  <c:v>Sports</c:v>
                </c:pt>
                <c:pt idx="11">
                  <c:v>Strategy</c:v>
                </c:pt>
              </c:strCache>
            </c:strRef>
          </c:cat>
          <c:val>
            <c:numRef>
              <c:f>Sheet5!$B$4:$B$16</c:f>
              <c:numCache>
                <c:formatCode>General</c:formatCode>
                <c:ptCount val="12"/>
                <c:pt idx="0">
                  <c:v>879.00999999999021</c:v>
                </c:pt>
                <c:pt idx="1">
                  <c:v>105.26000000000005</c:v>
                </c:pt>
                <c:pt idx="2">
                  <c:v>223.36000000000021</c:v>
                </c:pt>
                <c:pt idx="3">
                  <c:v>407.26999999999913</c:v>
                </c:pt>
                <c:pt idx="4">
                  <c:v>445.4999999999992</c:v>
                </c:pt>
                <c:pt idx="5">
                  <c:v>122.87000000000012</c:v>
                </c:pt>
                <c:pt idx="6">
                  <c:v>359.34999999999752</c:v>
                </c:pt>
                <c:pt idx="7">
                  <c:v>330.80999999999904</c:v>
                </c:pt>
                <c:pt idx="8">
                  <c:v>592.23999999999501</c:v>
                </c:pt>
                <c:pt idx="9">
                  <c:v>182.19000000000059</c:v>
                </c:pt>
                <c:pt idx="10">
                  <c:v>684.42999999999756</c:v>
                </c:pt>
                <c:pt idx="11">
                  <c:v>68.550000000000125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B15-824E-AB3E-103ECE3B346B}"/>
            </c:ext>
          </c:extLst>
        </c:ser>
        <c:ser>
          <c:idx val="1"/>
          <c:order val="1"/>
          <c:tx>
            <c:strRef>
              <c:f>Sheet5!$C$3</c:f>
              <c:strCache>
                <c:ptCount val="1"/>
                <c:pt idx="0">
                  <c:v>Sum of EU Sales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Sheet5!$A$4:$A$16</c:f>
              <c:strCache>
                <c:ptCount val="12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Puzzle</c:v>
                </c:pt>
                <c:pt idx="6">
                  <c:v>Racing</c:v>
                </c:pt>
                <c:pt idx="7">
                  <c:v>Role-Playing</c:v>
                </c:pt>
                <c:pt idx="8">
                  <c:v>Shooter</c:v>
                </c:pt>
                <c:pt idx="9">
                  <c:v>Simulation</c:v>
                </c:pt>
                <c:pt idx="10">
                  <c:v>Sports</c:v>
                </c:pt>
                <c:pt idx="11">
                  <c:v>Strategy</c:v>
                </c:pt>
              </c:strCache>
            </c:strRef>
          </c:cat>
          <c:val>
            <c:numRef>
              <c:f>Sheet5!$C$4:$C$16</c:f>
              <c:numCache>
                <c:formatCode>General</c:formatCode>
                <c:ptCount val="12"/>
                <c:pt idx="0">
                  <c:v>519.12999999998613</c:v>
                </c:pt>
                <c:pt idx="1">
                  <c:v>63.540000000000063</c:v>
                </c:pt>
                <c:pt idx="2">
                  <c:v>100.33000000000018</c:v>
                </c:pt>
                <c:pt idx="3">
                  <c:v>212.74000000000055</c:v>
                </c:pt>
                <c:pt idx="4">
                  <c:v>200.35000000000031</c:v>
                </c:pt>
                <c:pt idx="5">
                  <c:v>50.009999999999962</c:v>
                </c:pt>
                <c:pt idx="6">
                  <c:v>236.51000000000039</c:v>
                </c:pt>
                <c:pt idx="7">
                  <c:v>188.71000000000035</c:v>
                </c:pt>
                <c:pt idx="8">
                  <c:v>317.33999999999639</c:v>
                </c:pt>
                <c:pt idx="9">
                  <c:v>113.52000000000021</c:v>
                </c:pt>
                <c:pt idx="10">
                  <c:v>376.78999999999462</c:v>
                </c:pt>
                <c:pt idx="11">
                  <c:v>45.170000000000073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B15-824E-AB3E-103ECE3B346B}"/>
            </c:ext>
          </c:extLst>
        </c:ser>
        <c:ser>
          <c:idx val="2"/>
          <c:order val="2"/>
          <c:tx>
            <c:strRef>
              <c:f>Sheet5!$D$3</c:f>
              <c:strCache>
                <c:ptCount val="1"/>
                <c:pt idx="0">
                  <c:v>Sum of JP 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Sheet5!$A$4:$A$16</c:f>
              <c:strCache>
                <c:ptCount val="12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Puzzle</c:v>
                </c:pt>
                <c:pt idx="6">
                  <c:v>Racing</c:v>
                </c:pt>
                <c:pt idx="7">
                  <c:v>Role-Playing</c:v>
                </c:pt>
                <c:pt idx="8">
                  <c:v>Shooter</c:v>
                </c:pt>
                <c:pt idx="9">
                  <c:v>Simulation</c:v>
                </c:pt>
                <c:pt idx="10">
                  <c:v>Sports</c:v>
                </c:pt>
                <c:pt idx="11">
                  <c:v>Strategy</c:v>
                </c:pt>
              </c:strCache>
            </c:strRef>
          </c:cat>
          <c:val>
            <c:numRef>
              <c:f>Sheet5!$D$4:$D$16</c:f>
              <c:numCache>
                <c:formatCode>General</c:formatCode>
                <c:ptCount val="12"/>
                <c:pt idx="0">
                  <c:v>161.44000000000082</c:v>
                </c:pt>
                <c:pt idx="1">
                  <c:v>52.300000000000296</c:v>
                </c:pt>
                <c:pt idx="2">
                  <c:v>87.48000000000016</c:v>
                </c:pt>
                <c:pt idx="3">
                  <c:v>108.10999999999994</c:v>
                </c:pt>
                <c:pt idx="4">
                  <c:v>130.83000000000013</c:v>
                </c:pt>
                <c:pt idx="5">
                  <c:v>57.309999999999967</c:v>
                </c:pt>
                <c:pt idx="6">
                  <c:v>56.710000000000015</c:v>
                </c:pt>
                <c:pt idx="7">
                  <c:v>355.45999999999771</c:v>
                </c:pt>
                <c:pt idx="8">
                  <c:v>38.760000000000069</c:v>
                </c:pt>
                <c:pt idx="9">
                  <c:v>63.800000000000075</c:v>
                </c:pt>
                <c:pt idx="10">
                  <c:v>135.54000000000042</c:v>
                </c:pt>
                <c:pt idx="11">
                  <c:v>49.660000000000046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B15-824E-AB3E-103ECE3B346B}"/>
            </c:ext>
          </c:extLst>
        </c:ser>
        <c:ser>
          <c:idx val="3"/>
          <c:order val="3"/>
          <c:tx>
            <c:strRef>
              <c:f>Sheet5!$E$3</c:f>
              <c:strCache>
                <c:ptCount val="1"/>
                <c:pt idx="0">
                  <c:v>Sum of Other Sales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Sheet5!$A$4:$A$16</c:f>
              <c:strCache>
                <c:ptCount val="12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Puzzle</c:v>
                </c:pt>
                <c:pt idx="6">
                  <c:v>Racing</c:v>
                </c:pt>
                <c:pt idx="7">
                  <c:v>Role-Playing</c:v>
                </c:pt>
                <c:pt idx="8">
                  <c:v>Shooter</c:v>
                </c:pt>
                <c:pt idx="9">
                  <c:v>Simulation</c:v>
                </c:pt>
                <c:pt idx="10">
                  <c:v>Sports</c:v>
                </c:pt>
                <c:pt idx="11">
                  <c:v>Strategy</c:v>
                </c:pt>
              </c:strCache>
            </c:strRef>
          </c:cat>
          <c:val>
            <c:numRef>
              <c:f>Sheet5!$E$4:$E$16</c:f>
              <c:numCache>
                <c:formatCode>General</c:formatCode>
                <c:ptCount val="12"/>
                <c:pt idx="0">
                  <c:v>184.59999999999712</c:v>
                </c:pt>
                <c:pt idx="1">
                  <c:v>16.489999999999966</c:v>
                </c:pt>
                <c:pt idx="2">
                  <c:v>36.35999999999995</c:v>
                </c:pt>
                <c:pt idx="3">
                  <c:v>74.390000000001379</c:v>
                </c:pt>
                <c:pt idx="4">
                  <c:v>51.08999999999979</c:v>
                </c:pt>
                <c:pt idx="5">
                  <c:v>12.379999999999935</c:v>
                </c:pt>
                <c:pt idx="6">
                  <c:v>76.100000000001074</c:v>
                </c:pt>
                <c:pt idx="7">
                  <c:v>59.629999999999924</c:v>
                </c:pt>
                <c:pt idx="8">
                  <c:v>104.11000000000098</c:v>
                </c:pt>
                <c:pt idx="9">
                  <c:v>30.750000000000309</c:v>
                </c:pt>
                <c:pt idx="10">
                  <c:v>134.50999999999769</c:v>
                </c:pt>
                <c:pt idx="11">
                  <c:v>10.849999999999934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B15-824E-AB3E-103ECE3B346B}"/>
            </c:ext>
          </c:extLst>
        </c:ser>
        <c:ser>
          <c:idx val="4"/>
          <c:order val="4"/>
          <c:tx>
            <c:strRef>
              <c:f>Sheet5!$F$3</c:f>
              <c:strCache>
                <c:ptCount val="1"/>
                <c:pt idx="0">
                  <c:v>Sum of Global_Sales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Sheet5!$A$4:$A$16</c:f>
              <c:strCache>
                <c:ptCount val="12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Puzzle</c:v>
                </c:pt>
                <c:pt idx="6">
                  <c:v>Racing</c:v>
                </c:pt>
                <c:pt idx="7">
                  <c:v>Role-Playing</c:v>
                </c:pt>
                <c:pt idx="8">
                  <c:v>Shooter</c:v>
                </c:pt>
                <c:pt idx="9">
                  <c:v>Simulation</c:v>
                </c:pt>
                <c:pt idx="10">
                  <c:v>Sports</c:v>
                </c:pt>
                <c:pt idx="11">
                  <c:v>Strategy</c:v>
                </c:pt>
              </c:strCache>
            </c:strRef>
          </c:cat>
          <c:val>
            <c:numRef>
              <c:f>Sheet5!$F$4:$F$16</c:f>
              <c:numCache>
                <c:formatCode>General</c:formatCode>
                <c:ptCount val="12"/>
                <c:pt idx="0">
                  <c:v>1745.2699999999693</c:v>
                </c:pt>
                <c:pt idx="1">
                  <c:v>237.69000000000122</c:v>
                </c:pt>
                <c:pt idx="2">
                  <c:v>447.47999999999917</c:v>
                </c:pt>
                <c:pt idx="3">
                  <c:v>803.17999999999415</c:v>
                </c:pt>
                <c:pt idx="4">
                  <c:v>828.07999999999663</c:v>
                </c:pt>
                <c:pt idx="5">
                  <c:v>243.02000000000064</c:v>
                </c:pt>
                <c:pt idx="6">
                  <c:v>728.89999999999475</c:v>
                </c:pt>
                <c:pt idx="7">
                  <c:v>934.39999999999372</c:v>
                </c:pt>
                <c:pt idx="8">
                  <c:v>1052.9399999999764</c:v>
                </c:pt>
                <c:pt idx="9">
                  <c:v>390.41999999999757</c:v>
                </c:pt>
                <c:pt idx="10">
                  <c:v>1331.9999999999861</c:v>
                </c:pt>
                <c:pt idx="11">
                  <c:v>174.50000000000057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B15-824E-AB3E-103ECE3B34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9933904"/>
        <c:axId val="570055296"/>
      </c:barChart>
      <c:catAx>
        <c:axId val="5699339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0055296"/>
        <c:crosses val="autoZero"/>
        <c:auto val="1"/>
        <c:lblAlgn val="ctr"/>
        <c:lblOffset val="100"/>
        <c:noMultiLvlLbl val="0"/>
      </c:catAx>
      <c:valAx>
        <c:axId val="570055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9933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6483804829105515"/>
          <c:y val="2.0320123918936363E-2"/>
          <c:w val="0.13516197299661867"/>
          <c:h val="0.270239970003749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F17497-432A-DD48-9034-3FFDDFA339EE}" type="doc">
      <dgm:prSet loTypeId="urn:microsoft.com/office/officeart/2005/8/layout/radial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5FF6A0-D784-8A48-B2F0-A0664BD92A47}">
      <dgm:prSet/>
      <dgm:spPr/>
      <dgm:t>
        <a:bodyPr/>
        <a:lstStyle/>
        <a:p>
          <a:r>
            <a:rPr lang="en-US" b="0" i="0" dirty="0"/>
            <a:t>which game genres to develop</a:t>
          </a:r>
          <a:endParaRPr lang="en-US" dirty="0"/>
        </a:p>
      </dgm:t>
    </dgm:pt>
    <dgm:pt modelId="{75F944E9-A462-6942-B3C0-06F6FE899EA7}" type="parTrans" cxnId="{E536895D-4211-9D4F-90EC-D54130CE04E6}">
      <dgm:prSet/>
      <dgm:spPr/>
      <dgm:t>
        <a:bodyPr/>
        <a:lstStyle/>
        <a:p>
          <a:endParaRPr lang="en-US"/>
        </a:p>
      </dgm:t>
    </dgm:pt>
    <dgm:pt modelId="{5F9B7028-46D5-0543-A2AA-918EF34C66CD}" type="sibTrans" cxnId="{E536895D-4211-9D4F-90EC-D54130CE04E6}">
      <dgm:prSet/>
      <dgm:spPr/>
      <dgm:t>
        <a:bodyPr/>
        <a:lstStyle/>
        <a:p>
          <a:endParaRPr lang="en-US"/>
        </a:p>
      </dgm:t>
    </dgm:pt>
    <dgm:pt modelId="{8941AEC0-98E4-9343-B883-0741F7D4E094}">
      <dgm:prSet/>
      <dgm:spPr/>
      <dgm:t>
        <a:bodyPr/>
        <a:lstStyle/>
        <a:p>
          <a:r>
            <a:rPr lang="en-US" b="0" i="0" dirty="0"/>
            <a:t>Help Game designers in gaining valuable insights to determine which platform to choose.</a:t>
          </a:r>
          <a:endParaRPr lang="en-US" dirty="0"/>
        </a:p>
      </dgm:t>
    </dgm:pt>
    <dgm:pt modelId="{D014BA6C-44C1-534C-A1E0-A02FACB5F9C1}" type="parTrans" cxnId="{41AABC31-2139-A549-A101-DF8D2158445A}">
      <dgm:prSet/>
      <dgm:spPr/>
      <dgm:t>
        <a:bodyPr/>
        <a:lstStyle/>
        <a:p>
          <a:endParaRPr lang="en-US"/>
        </a:p>
      </dgm:t>
    </dgm:pt>
    <dgm:pt modelId="{0C8C16A0-2B90-B444-8C9B-F60BEC4AE5CE}" type="sibTrans" cxnId="{41AABC31-2139-A549-A101-DF8D2158445A}">
      <dgm:prSet/>
      <dgm:spPr/>
      <dgm:t>
        <a:bodyPr/>
        <a:lstStyle/>
        <a:p>
          <a:endParaRPr lang="en-US"/>
        </a:p>
      </dgm:t>
    </dgm:pt>
    <dgm:pt modelId="{77ECC414-F9FF-4A48-9575-2B5BF0053AA9}">
      <dgm:prSet custT="1"/>
      <dgm:spPr/>
      <dgm:t>
        <a:bodyPr/>
        <a:lstStyle/>
        <a:p>
          <a:r>
            <a:rPr lang="en-US" sz="1200" b="0" i="0" dirty="0"/>
            <a:t>Which rating system to concentrate on</a:t>
          </a:r>
          <a:endParaRPr lang="en-US" sz="1200" dirty="0"/>
        </a:p>
      </dgm:t>
    </dgm:pt>
    <dgm:pt modelId="{81781675-12CC-0240-85BB-755ED08063EA}" type="parTrans" cxnId="{A0B7A834-2DC4-A94B-9CFF-845D89DBB0FC}">
      <dgm:prSet/>
      <dgm:spPr/>
      <dgm:t>
        <a:bodyPr/>
        <a:lstStyle/>
        <a:p>
          <a:endParaRPr lang="en-US"/>
        </a:p>
      </dgm:t>
    </dgm:pt>
    <dgm:pt modelId="{F60ECF05-B249-734B-93C1-4002261F1960}" type="sibTrans" cxnId="{A0B7A834-2DC4-A94B-9CFF-845D89DBB0FC}">
      <dgm:prSet/>
      <dgm:spPr/>
      <dgm:t>
        <a:bodyPr/>
        <a:lstStyle/>
        <a:p>
          <a:endParaRPr lang="en-US"/>
        </a:p>
      </dgm:t>
    </dgm:pt>
    <dgm:pt modelId="{8B94FF1E-645E-D147-9502-1F15352594AC}" type="pres">
      <dgm:prSet presAssocID="{68F17497-432A-DD48-9034-3FFDDFA339EE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CBCB7E93-60B4-A14B-95B6-A82C44F17141}" type="pres">
      <dgm:prSet presAssocID="{68F17497-432A-DD48-9034-3FFDDFA339EE}" presName="cycle" presStyleCnt="0"/>
      <dgm:spPr/>
    </dgm:pt>
    <dgm:pt modelId="{D643F46D-8AAA-5340-851D-AAC38ACE559A}" type="pres">
      <dgm:prSet presAssocID="{68F17497-432A-DD48-9034-3FFDDFA339EE}" presName="centerShape" presStyleCnt="0"/>
      <dgm:spPr/>
    </dgm:pt>
    <dgm:pt modelId="{7B4FFEA7-05FE-8741-B57A-3519D0FE3866}" type="pres">
      <dgm:prSet presAssocID="{68F17497-432A-DD48-9034-3FFDDFA339EE}" presName="connSite" presStyleLbl="node1" presStyleIdx="0" presStyleCnt="4"/>
      <dgm:spPr/>
    </dgm:pt>
    <dgm:pt modelId="{93667967-C400-1341-95E6-4D0A856EB635}" type="pres">
      <dgm:prSet presAssocID="{68F17497-432A-DD48-9034-3FFDDFA339EE}" presName="visible" presStyleLbl="node1" presStyleIdx="0" presStyleCnt="4" custLinFactNeighborX="-888" custLinFactNeighborY="-164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5000" b="-25000"/>
          </a:stretch>
        </a:blipFill>
      </dgm:spPr>
    </dgm:pt>
    <dgm:pt modelId="{2EFE677A-CB11-EA45-8DA6-9542EB8F7972}" type="pres">
      <dgm:prSet presAssocID="{75F944E9-A462-6942-B3C0-06F6FE899EA7}" presName="Name25" presStyleLbl="parChTrans1D1" presStyleIdx="0" presStyleCnt="3"/>
      <dgm:spPr/>
    </dgm:pt>
    <dgm:pt modelId="{CC595F25-87F8-5743-8E22-3BAAECFC26ED}" type="pres">
      <dgm:prSet presAssocID="{1C5FF6A0-D784-8A48-B2F0-A0664BD92A47}" presName="node" presStyleCnt="0"/>
      <dgm:spPr/>
    </dgm:pt>
    <dgm:pt modelId="{55EAA8DC-34D4-0A42-8968-258CB48CADB6}" type="pres">
      <dgm:prSet presAssocID="{1C5FF6A0-D784-8A48-B2F0-A0664BD92A47}" presName="parentNode" presStyleLbl="node1" presStyleIdx="1" presStyleCnt="4" custScaleX="235902" custLinFactNeighborX="92085" custLinFactNeighborY="16919">
        <dgm:presLayoutVars>
          <dgm:chMax val="1"/>
          <dgm:bulletEnabled val="1"/>
        </dgm:presLayoutVars>
      </dgm:prSet>
      <dgm:spPr/>
    </dgm:pt>
    <dgm:pt modelId="{48CF037D-CE1B-9F4A-AEAD-AAF408561173}" type="pres">
      <dgm:prSet presAssocID="{1C5FF6A0-D784-8A48-B2F0-A0664BD92A47}" presName="childNode" presStyleLbl="revTx" presStyleIdx="0" presStyleCnt="0">
        <dgm:presLayoutVars>
          <dgm:bulletEnabled val="1"/>
        </dgm:presLayoutVars>
      </dgm:prSet>
      <dgm:spPr/>
    </dgm:pt>
    <dgm:pt modelId="{FB51B9EA-B5E4-A341-9634-045D6517C89A}" type="pres">
      <dgm:prSet presAssocID="{D014BA6C-44C1-534C-A1E0-A02FACB5F9C1}" presName="Name25" presStyleLbl="parChTrans1D1" presStyleIdx="1" presStyleCnt="3"/>
      <dgm:spPr/>
    </dgm:pt>
    <dgm:pt modelId="{20352A00-856A-8241-BB64-EB6556BB5ED0}" type="pres">
      <dgm:prSet presAssocID="{8941AEC0-98E4-9343-B883-0741F7D4E094}" presName="node" presStyleCnt="0"/>
      <dgm:spPr/>
    </dgm:pt>
    <dgm:pt modelId="{448A05BE-1340-204C-9F30-9455F5828627}" type="pres">
      <dgm:prSet presAssocID="{8941AEC0-98E4-9343-B883-0741F7D4E094}" presName="parentNode" presStyleLbl="node1" presStyleIdx="2" presStyleCnt="4" custScaleX="315952" custLinFactX="14122" custLinFactNeighborX="100000" custLinFactNeighborY="2998">
        <dgm:presLayoutVars>
          <dgm:chMax val="1"/>
          <dgm:bulletEnabled val="1"/>
        </dgm:presLayoutVars>
      </dgm:prSet>
      <dgm:spPr/>
    </dgm:pt>
    <dgm:pt modelId="{82BB261F-5F94-754E-B226-9720A03E4D7A}" type="pres">
      <dgm:prSet presAssocID="{8941AEC0-98E4-9343-B883-0741F7D4E094}" presName="childNode" presStyleLbl="revTx" presStyleIdx="0" presStyleCnt="0">
        <dgm:presLayoutVars>
          <dgm:bulletEnabled val="1"/>
        </dgm:presLayoutVars>
      </dgm:prSet>
      <dgm:spPr/>
    </dgm:pt>
    <dgm:pt modelId="{9091A69C-B8A0-E742-900F-6A913CBAF55A}" type="pres">
      <dgm:prSet presAssocID="{81781675-12CC-0240-85BB-755ED08063EA}" presName="Name25" presStyleLbl="parChTrans1D1" presStyleIdx="2" presStyleCnt="3"/>
      <dgm:spPr/>
    </dgm:pt>
    <dgm:pt modelId="{3AAE9BB6-05E9-2E4F-8FDA-421EEEA68A1F}" type="pres">
      <dgm:prSet presAssocID="{77ECC414-F9FF-4A48-9575-2B5BF0053AA9}" presName="node" presStyleCnt="0"/>
      <dgm:spPr/>
    </dgm:pt>
    <dgm:pt modelId="{D997AAE4-153D-194F-AE53-A197F5424DAC}" type="pres">
      <dgm:prSet presAssocID="{77ECC414-F9FF-4A48-9575-2B5BF0053AA9}" presName="parentNode" presStyleLbl="node1" presStyleIdx="3" presStyleCnt="4" custScaleX="228507" custLinFactNeighborX="99299" custLinFactNeighborY="-10926">
        <dgm:presLayoutVars>
          <dgm:chMax val="1"/>
          <dgm:bulletEnabled val="1"/>
        </dgm:presLayoutVars>
      </dgm:prSet>
      <dgm:spPr/>
    </dgm:pt>
    <dgm:pt modelId="{6DA5560D-6136-4B48-B50A-8DA6543B0376}" type="pres">
      <dgm:prSet presAssocID="{77ECC414-F9FF-4A48-9575-2B5BF0053AA9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41AABC31-2139-A549-A101-DF8D2158445A}" srcId="{68F17497-432A-DD48-9034-3FFDDFA339EE}" destId="{8941AEC0-98E4-9343-B883-0741F7D4E094}" srcOrd="1" destOrd="0" parTransId="{D014BA6C-44C1-534C-A1E0-A02FACB5F9C1}" sibTransId="{0C8C16A0-2B90-B444-8C9B-F60BEC4AE5CE}"/>
    <dgm:cxn modelId="{A0B7A834-2DC4-A94B-9CFF-845D89DBB0FC}" srcId="{68F17497-432A-DD48-9034-3FFDDFA339EE}" destId="{77ECC414-F9FF-4A48-9575-2B5BF0053AA9}" srcOrd="2" destOrd="0" parTransId="{81781675-12CC-0240-85BB-755ED08063EA}" sibTransId="{F60ECF05-B249-734B-93C1-4002261F1960}"/>
    <dgm:cxn modelId="{D6D9A041-3FC4-C941-87E1-488F7542DF34}" type="presOf" srcId="{77ECC414-F9FF-4A48-9575-2B5BF0053AA9}" destId="{D997AAE4-153D-194F-AE53-A197F5424DAC}" srcOrd="0" destOrd="0" presId="urn:microsoft.com/office/officeart/2005/8/layout/radial2"/>
    <dgm:cxn modelId="{E536895D-4211-9D4F-90EC-D54130CE04E6}" srcId="{68F17497-432A-DD48-9034-3FFDDFA339EE}" destId="{1C5FF6A0-D784-8A48-B2F0-A0664BD92A47}" srcOrd="0" destOrd="0" parTransId="{75F944E9-A462-6942-B3C0-06F6FE899EA7}" sibTransId="{5F9B7028-46D5-0543-A2AA-918EF34C66CD}"/>
    <dgm:cxn modelId="{B45FE07F-D468-7546-8A6B-9F2D20ACD6A8}" type="presOf" srcId="{D014BA6C-44C1-534C-A1E0-A02FACB5F9C1}" destId="{FB51B9EA-B5E4-A341-9634-045D6517C89A}" srcOrd="0" destOrd="0" presId="urn:microsoft.com/office/officeart/2005/8/layout/radial2"/>
    <dgm:cxn modelId="{A0F61581-4AB8-0340-B342-1AE1BBAA77A2}" type="presOf" srcId="{68F17497-432A-DD48-9034-3FFDDFA339EE}" destId="{8B94FF1E-645E-D147-9502-1F15352594AC}" srcOrd="0" destOrd="0" presId="urn:microsoft.com/office/officeart/2005/8/layout/radial2"/>
    <dgm:cxn modelId="{90D0F085-A484-334B-B70E-28C0347D141E}" type="presOf" srcId="{75F944E9-A462-6942-B3C0-06F6FE899EA7}" destId="{2EFE677A-CB11-EA45-8DA6-9542EB8F7972}" srcOrd="0" destOrd="0" presId="urn:microsoft.com/office/officeart/2005/8/layout/radial2"/>
    <dgm:cxn modelId="{DD0403B7-5293-DE4D-829B-F0393C883474}" type="presOf" srcId="{1C5FF6A0-D784-8A48-B2F0-A0664BD92A47}" destId="{55EAA8DC-34D4-0A42-8968-258CB48CADB6}" srcOrd="0" destOrd="0" presId="urn:microsoft.com/office/officeart/2005/8/layout/radial2"/>
    <dgm:cxn modelId="{0B790BBE-A917-7245-B02B-C38A6D8F154A}" type="presOf" srcId="{81781675-12CC-0240-85BB-755ED08063EA}" destId="{9091A69C-B8A0-E742-900F-6A913CBAF55A}" srcOrd="0" destOrd="0" presId="urn:microsoft.com/office/officeart/2005/8/layout/radial2"/>
    <dgm:cxn modelId="{2796EACE-FF01-6D4E-BA70-3ABFB4CA7459}" type="presOf" srcId="{8941AEC0-98E4-9343-B883-0741F7D4E094}" destId="{448A05BE-1340-204C-9F30-9455F5828627}" srcOrd="0" destOrd="0" presId="urn:microsoft.com/office/officeart/2005/8/layout/radial2"/>
    <dgm:cxn modelId="{F079CA77-2FED-C745-8D1E-AE159D7B1123}" type="presParOf" srcId="{8B94FF1E-645E-D147-9502-1F15352594AC}" destId="{CBCB7E93-60B4-A14B-95B6-A82C44F17141}" srcOrd="0" destOrd="0" presId="urn:microsoft.com/office/officeart/2005/8/layout/radial2"/>
    <dgm:cxn modelId="{316B2550-EE32-A94A-B05F-A3CDDAAA6F16}" type="presParOf" srcId="{CBCB7E93-60B4-A14B-95B6-A82C44F17141}" destId="{D643F46D-8AAA-5340-851D-AAC38ACE559A}" srcOrd="0" destOrd="0" presId="urn:microsoft.com/office/officeart/2005/8/layout/radial2"/>
    <dgm:cxn modelId="{F5FFC4DB-33E6-2E41-A3FF-6B17A781E97C}" type="presParOf" srcId="{D643F46D-8AAA-5340-851D-AAC38ACE559A}" destId="{7B4FFEA7-05FE-8741-B57A-3519D0FE3866}" srcOrd="0" destOrd="0" presId="urn:microsoft.com/office/officeart/2005/8/layout/radial2"/>
    <dgm:cxn modelId="{A388BCC9-F44B-ED42-B733-5C8E1F51B7FF}" type="presParOf" srcId="{D643F46D-8AAA-5340-851D-AAC38ACE559A}" destId="{93667967-C400-1341-95E6-4D0A856EB635}" srcOrd="1" destOrd="0" presId="urn:microsoft.com/office/officeart/2005/8/layout/radial2"/>
    <dgm:cxn modelId="{81A8AD70-6B7E-2A42-9A7A-C0C6D0CC0DB8}" type="presParOf" srcId="{CBCB7E93-60B4-A14B-95B6-A82C44F17141}" destId="{2EFE677A-CB11-EA45-8DA6-9542EB8F7972}" srcOrd="1" destOrd="0" presId="urn:microsoft.com/office/officeart/2005/8/layout/radial2"/>
    <dgm:cxn modelId="{9EEF61F9-36A2-6C4A-8429-7E5C36F15113}" type="presParOf" srcId="{CBCB7E93-60B4-A14B-95B6-A82C44F17141}" destId="{CC595F25-87F8-5743-8E22-3BAAECFC26ED}" srcOrd="2" destOrd="0" presId="urn:microsoft.com/office/officeart/2005/8/layout/radial2"/>
    <dgm:cxn modelId="{6DB29DB1-BD90-1E47-B55B-37E62E00C299}" type="presParOf" srcId="{CC595F25-87F8-5743-8E22-3BAAECFC26ED}" destId="{55EAA8DC-34D4-0A42-8968-258CB48CADB6}" srcOrd="0" destOrd="0" presId="urn:microsoft.com/office/officeart/2005/8/layout/radial2"/>
    <dgm:cxn modelId="{42D53C50-F13A-064B-AFAD-866F79119C57}" type="presParOf" srcId="{CC595F25-87F8-5743-8E22-3BAAECFC26ED}" destId="{48CF037D-CE1B-9F4A-AEAD-AAF408561173}" srcOrd="1" destOrd="0" presId="urn:microsoft.com/office/officeart/2005/8/layout/radial2"/>
    <dgm:cxn modelId="{65F65511-2E45-5D4C-AA71-69004D2B6D92}" type="presParOf" srcId="{CBCB7E93-60B4-A14B-95B6-A82C44F17141}" destId="{FB51B9EA-B5E4-A341-9634-045D6517C89A}" srcOrd="3" destOrd="0" presId="urn:microsoft.com/office/officeart/2005/8/layout/radial2"/>
    <dgm:cxn modelId="{7099A72A-FDF9-BA4D-B2DA-BA45357D9B14}" type="presParOf" srcId="{CBCB7E93-60B4-A14B-95B6-A82C44F17141}" destId="{20352A00-856A-8241-BB64-EB6556BB5ED0}" srcOrd="4" destOrd="0" presId="urn:microsoft.com/office/officeart/2005/8/layout/radial2"/>
    <dgm:cxn modelId="{77965BF1-7088-FD4A-A55D-821764443617}" type="presParOf" srcId="{20352A00-856A-8241-BB64-EB6556BB5ED0}" destId="{448A05BE-1340-204C-9F30-9455F5828627}" srcOrd="0" destOrd="0" presId="urn:microsoft.com/office/officeart/2005/8/layout/radial2"/>
    <dgm:cxn modelId="{1F7606F4-2C8E-7A42-B484-F5552B178F67}" type="presParOf" srcId="{20352A00-856A-8241-BB64-EB6556BB5ED0}" destId="{82BB261F-5F94-754E-B226-9720A03E4D7A}" srcOrd="1" destOrd="0" presId="urn:microsoft.com/office/officeart/2005/8/layout/radial2"/>
    <dgm:cxn modelId="{2581328C-4C6D-3C41-B39B-D3A20A29C20D}" type="presParOf" srcId="{CBCB7E93-60B4-A14B-95B6-A82C44F17141}" destId="{9091A69C-B8A0-E742-900F-6A913CBAF55A}" srcOrd="5" destOrd="0" presId="urn:microsoft.com/office/officeart/2005/8/layout/radial2"/>
    <dgm:cxn modelId="{0EA72AB6-3242-804D-9C04-8867490DA11C}" type="presParOf" srcId="{CBCB7E93-60B4-A14B-95B6-A82C44F17141}" destId="{3AAE9BB6-05E9-2E4F-8FDA-421EEEA68A1F}" srcOrd="6" destOrd="0" presId="urn:microsoft.com/office/officeart/2005/8/layout/radial2"/>
    <dgm:cxn modelId="{6C5063BF-A0E1-E24E-8D68-8A003EDE1A46}" type="presParOf" srcId="{3AAE9BB6-05E9-2E4F-8FDA-421EEEA68A1F}" destId="{D997AAE4-153D-194F-AE53-A197F5424DAC}" srcOrd="0" destOrd="0" presId="urn:microsoft.com/office/officeart/2005/8/layout/radial2"/>
    <dgm:cxn modelId="{77D38A68-31DA-394D-A55F-35BED5B07062}" type="presParOf" srcId="{3AAE9BB6-05E9-2E4F-8FDA-421EEEA68A1F}" destId="{6DA5560D-6136-4B48-B50A-8DA6543B0376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54C84B-9E8B-4AB6-83B2-C3DBB0D7C7C0}" type="doc">
      <dgm:prSet loTypeId="urn:microsoft.com/office/officeart/2005/8/layout/hProcess9" loCatId="process" qsTypeId="urn:microsoft.com/office/officeart/2005/8/quickstyle/simple2" qsCatId="simple" csTypeId="urn:microsoft.com/office/officeart/2005/8/colors/accent1_4" csCatId="accent1" phldr="1"/>
      <dgm:spPr/>
    </dgm:pt>
    <dgm:pt modelId="{9A47E45E-3A1E-489A-9A20-F89BD879BE07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 </a:t>
          </a:r>
          <a:r>
            <a:rPr lang="en-US" dirty="0">
              <a:latin typeface="Times New Roman"/>
              <a:cs typeface="Times New Roman"/>
            </a:rPr>
            <a:t>Sales Across regions</a:t>
          </a:r>
          <a:endParaRPr lang="en-US" b="1" dirty="0">
            <a:latin typeface="Times New Roman"/>
            <a:cs typeface="Times New Roman"/>
          </a:endParaRPr>
        </a:p>
      </dgm:t>
    </dgm:pt>
    <dgm:pt modelId="{53230097-A56B-4AF8-A3CD-05C4B5893990}" type="parTrans" cxnId="{16148EF8-A044-46E2-9254-04FB81F2CFD2}">
      <dgm:prSet/>
      <dgm:spPr/>
      <dgm:t>
        <a:bodyPr/>
        <a:lstStyle/>
        <a:p>
          <a:endParaRPr lang="en-US"/>
        </a:p>
      </dgm:t>
    </dgm:pt>
    <dgm:pt modelId="{380A0633-5FB3-4869-B996-58C3B9E2FCB2}" type="sibTrans" cxnId="{16148EF8-A044-46E2-9254-04FB81F2CFD2}">
      <dgm:prSet/>
      <dgm:spPr/>
      <dgm:t>
        <a:bodyPr/>
        <a:lstStyle/>
        <a:p>
          <a:endParaRPr lang="en-US"/>
        </a:p>
      </dgm:t>
    </dgm:pt>
    <dgm:pt modelId="{BCA9C297-0BB1-491F-AB1E-77A2672E3710}">
      <dgm:prSet phldrT="[Text]" phldr="0"/>
      <dgm:spPr/>
      <dgm:t>
        <a:bodyPr/>
        <a:lstStyle/>
        <a:p>
          <a:pPr rtl="0"/>
          <a:r>
            <a:rPr lang="en-US" dirty="0">
              <a:latin typeface="Times New Roman"/>
              <a:cs typeface="Times New Roman"/>
            </a:rPr>
            <a:t> Genre Performing</a:t>
          </a:r>
        </a:p>
      </dgm:t>
    </dgm:pt>
    <dgm:pt modelId="{FB176129-7EB2-4B72-9CB3-DE0964390923}" type="parTrans" cxnId="{270D97D1-E856-4EF1-AFB3-CF0D2C61D5D5}">
      <dgm:prSet/>
      <dgm:spPr/>
      <dgm:t>
        <a:bodyPr/>
        <a:lstStyle/>
        <a:p>
          <a:endParaRPr lang="en-US"/>
        </a:p>
      </dgm:t>
    </dgm:pt>
    <dgm:pt modelId="{A0136EB8-548A-4307-9533-4EB3F7E8C5A2}" type="sibTrans" cxnId="{270D97D1-E856-4EF1-AFB3-CF0D2C61D5D5}">
      <dgm:prSet/>
      <dgm:spPr/>
      <dgm:t>
        <a:bodyPr/>
        <a:lstStyle/>
        <a:p>
          <a:endParaRPr lang="en-US"/>
        </a:p>
      </dgm:t>
    </dgm:pt>
    <dgm:pt modelId="{B9C05217-8B80-48C6-8112-549DB7154D48}">
      <dgm:prSet phldrT="[Text]" phldr="0"/>
      <dgm:spPr/>
      <dgm:t>
        <a:bodyPr/>
        <a:lstStyle/>
        <a:p>
          <a:pPr rtl="0"/>
          <a:r>
            <a:rPr lang="en-US" dirty="0">
              <a:latin typeface="Times New Roman"/>
              <a:cs typeface="Times New Roman"/>
            </a:rPr>
            <a:t>Top 3 modern game</a:t>
          </a:r>
        </a:p>
      </dgm:t>
    </dgm:pt>
    <dgm:pt modelId="{187C1D52-A5E3-4349-A4FE-45A12FD1DB38}" type="parTrans" cxnId="{574597FA-DDDA-4C2D-B73F-D933235A41BE}">
      <dgm:prSet/>
      <dgm:spPr/>
      <dgm:t>
        <a:bodyPr/>
        <a:lstStyle/>
        <a:p>
          <a:endParaRPr lang="en-US"/>
        </a:p>
      </dgm:t>
    </dgm:pt>
    <dgm:pt modelId="{6EEFCF96-BFBE-43B3-BC85-C9074029C4A2}" type="sibTrans" cxnId="{574597FA-DDDA-4C2D-B73F-D933235A41BE}">
      <dgm:prSet/>
      <dgm:spPr/>
      <dgm:t>
        <a:bodyPr/>
        <a:lstStyle/>
        <a:p>
          <a:endParaRPr lang="en-US"/>
        </a:p>
      </dgm:t>
    </dgm:pt>
    <dgm:pt modelId="{B912E0B0-4FE8-4AD4-86C9-1AF7267D5FEA}">
      <dgm:prSet phldr="0"/>
      <dgm:spPr/>
      <dgm:t>
        <a:bodyPr/>
        <a:lstStyle/>
        <a:p>
          <a:pPr rtl="0"/>
          <a:r>
            <a:rPr lang="en-US" dirty="0">
              <a:latin typeface="Times New Roman"/>
              <a:cs typeface="Times New Roman"/>
            </a:rPr>
            <a:t>Rating system</a:t>
          </a:r>
        </a:p>
      </dgm:t>
    </dgm:pt>
    <dgm:pt modelId="{66B60637-E63F-471D-8E9C-5683828AD841}" type="parTrans" cxnId="{86C76F14-364E-44ED-A9EB-4DF056B88282}">
      <dgm:prSet/>
      <dgm:spPr/>
      <dgm:t>
        <a:bodyPr/>
        <a:lstStyle/>
        <a:p>
          <a:endParaRPr lang="en-US"/>
        </a:p>
      </dgm:t>
    </dgm:pt>
    <dgm:pt modelId="{04DAA271-3606-4F93-B950-76D143CAF53B}" type="sibTrans" cxnId="{86C76F14-364E-44ED-A9EB-4DF056B88282}">
      <dgm:prSet/>
      <dgm:spPr/>
      <dgm:t>
        <a:bodyPr/>
        <a:lstStyle/>
        <a:p>
          <a:endParaRPr lang="en-US"/>
        </a:p>
      </dgm:t>
    </dgm:pt>
    <dgm:pt modelId="{EB543BB1-575C-49D1-BBC5-99C500E80B31}">
      <dgm:prSet phldr="0"/>
      <dgm:spPr/>
      <dgm:t>
        <a:bodyPr/>
        <a:lstStyle/>
        <a:p>
          <a:r>
            <a:rPr lang="en-US" dirty="0">
              <a:latin typeface="Times New Roman"/>
              <a:cs typeface="Times New Roman"/>
            </a:rPr>
            <a:t>Conclusion/Question</a:t>
          </a:r>
        </a:p>
      </dgm:t>
    </dgm:pt>
    <dgm:pt modelId="{D46E17C1-4812-4A53-9562-E869A2098B2B}" type="parTrans" cxnId="{A76E54F5-DE56-4F54-AE41-58A01DEF6D81}">
      <dgm:prSet/>
      <dgm:spPr/>
      <dgm:t>
        <a:bodyPr/>
        <a:lstStyle/>
        <a:p>
          <a:endParaRPr lang="en-US"/>
        </a:p>
      </dgm:t>
    </dgm:pt>
    <dgm:pt modelId="{FB9F7D8C-C043-4540-A830-E808B2D8C6E9}" type="sibTrans" cxnId="{A76E54F5-DE56-4F54-AE41-58A01DEF6D81}">
      <dgm:prSet/>
      <dgm:spPr/>
      <dgm:t>
        <a:bodyPr/>
        <a:lstStyle/>
        <a:p>
          <a:endParaRPr lang="en-US"/>
        </a:p>
      </dgm:t>
    </dgm:pt>
    <dgm:pt modelId="{564FBD0A-965B-0943-A5C7-662EB6CAC412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Platform Lifetime </a:t>
          </a:r>
        </a:p>
      </dgm:t>
    </dgm:pt>
    <dgm:pt modelId="{EA958E48-0503-D54E-9CC7-08A79EAC1241}" type="parTrans" cxnId="{1568D6BC-6636-DF40-B538-053B22D659FA}">
      <dgm:prSet/>
      <dgm:spPr/>
      <dgm:t>
        <a:bodyPr/>
        <a:lstStyle/>
        <a:p>
          <a:endParaRPr lang="en-US"/>
        </a:p>
      </dgm:t>
    </dgm:pt>
    <dgm:pt modelId="{26677945-4102-8A4F-97A6-083762064DBE}" type="sibTrans" cxnId="{1568D6BC-6636-DF40-B538-053B22D659FA}">
      <dgm:prSet/>
      <dgm:spPr/>
      <dgm:t>
        <a:bodyPr/>
        <a:lstStyle/>
        <a:p>
          <a:endParaRPr lang="en-US"/>
        </a:p>
      </dgm:t>
    </dgm:pt>
    <dgm:pt modelId="{026FB30D-5D91-43AF-B1E1-292B07292045}" type="pres">
      <dgm:prSet presAssocID="{0E54C84B-9E8B-4AB6-83B2-C3DBB0D7C7C0}" presName="CompostProcess" presStyleCnt="0">
        <dgm:presLayoutVars>
          <dgm:dir/>
          <dgm:resizeHandles val="exact"/>
        </dgm:presLayoutVars>
      </dgm:prSet>
      <dgm:spPr/>
    </dgm:pt>
    <dgm:pt modelId="{E2D0EAEB-AD08-49D6-B39E-40815352DE4B}" type="pres">
      <dgm:prSet presAssocID="{0E54C84B-9E8B-4AB6-83B2-C3DBB0D7C7C0}" presName="arrow" presStyleLbl="bgShp" presStyleIdx="0" presStyleCnt="1" custLinFactNeighborX="-8873" custLinFactNeighborY="151"/>
      <dgm:spPr/>
    </dgm:pt>
    <dgm:pt modelId="{CEDE31EF-36AA-400D-9D2B-EB544457A264}" type="pres">
      <dgm:prSet presAssocID="{0E54C84B-9E8B-4AB6-83B2-C3DBB0D7C7C0}" presName="linearProcess" presStyleCnt="0"/>
      <dgm:spPr/>
    </dgm:pt>
    <dgm:pt modelId="{CD0AAE3C-71EE-43B7-A2F7-5971442E0854}" type="pres">
      <dgm:prSet presAssocID="{9A47E45E-3A1E-489A-9A20-F89BD879BE07}" presName="textNode" presStyleLbl="node1" presStyleIdx="0" presStyleCnt="6" custLinFactNeighborX="-3549" custLinFactNeighborY="352">
        <dgm:presLayoutVars>
          <dgm:bulletEnabled val="1"/>
        </dgm:presLayoutVars>
      </dgm:prSet>
      <dgm:spPr/>
    </dgm:pt>
    <dgm:pt modelId="{4D22F9F8-3D67-498F-8EB9-0A041AC8A73F}" type="pres">
      <dgm:prSet presAssocID="{380A0633-5FB3-4869-B996-58C3B9E2FCB2}" presName="sibTrans" presStyleCnt="0"/>
      <dgm:spPr/>
    </dgm:pt>
    <dgm:pt modelId="{CCE0F66C-0A14-4B7D-8958-CEEAF7A27314}" type="pres">
      <dgm:prSet presAssocID="{BCA9C297-0BB1-491F-AB1E-77A2672E3710}" presName="textNode" presStyleLbl="node1" presStyleIdx="1" presStyleCnt="6">
        <dgm:presLayoutVars>
          <dgm:bulletEnabled val="1"/>
        </dgm:presLayoutVars>
      </dgm:prSet>
      <dgm:spPr/>
    </dgm:pt>
    <dgm:pt modelId="{EEE09285-8D8D-4DEE-9974-A7E55D8D13AE}" type="pres">
      <dgm:prSet presAssocID="{A0136EB8-548A-4307-9533-4EB3F7E8C5A2}" presName="sibTrans" presStyleCnt="0"/>
      <dgm:spPr/>
    </dgm:pt>
    <dgm:pt modelId="{045811FA-D386-E648-B9C3-0B3ADE45E927}" type="pres">
      <dgm:prSet presAssocID="{564FBD0A-965B-0943-A5C7-662EB6CAC412}" presName="textNode" presStyleLbl="node1" presStyleIdx="2" presStyleCnt="6">
        <dgm:presLayoutVars>
          <dgm:bulletEnabled val="1"/>
        </dgm:presLayoutVars>
      </dgm:prSet>
      <dgm:spPr/>
    </dgm:pt>
    <dgm:pt modelId="{5F7FC1A0-494A-C942-A35F-3795ADCC71A4}" type="pres">
      <dgm:prSet presAssocID="{26677945-4102-8A4F-97A6-083762064DBE}" presName="sibTrans" presStyleCnt="0"/>
      <dgm:spPr/>
    </dgm:pt>
    <dgm:pt modelId="{AF729A30-341D-4255-87CE-736F17762492}" type="pres">
      <dgm:prSet presAssocID="{B912E0B0-4FE8-4AD4-86C9-1AF7267D5FEA}" presName="textNode" presStyleLbl="node1" presStyleIdx="3" presStyleCnt="6">
        <dgm:presLayoutVars>
          <dgm:bulletEnabled val="1"/>
        </dgm:presLayoutVars>
      </dgm:prSet>
      <dgm:spPr/>
    </dgm:pt>
    <dgm:pt modelId="{D94CF373-9AE9-4439-B832-7324B71A8686}" type="pres">
      <dgm:prSet presAssocID="{04DAA271-3606-4F93-B950-76D143CAF53B}" presName="sibTrans" presStyleCnt="0"/>
      <dgm:spPr/>
    </dgm:pt>
    <dgm:pt modelId="{B84D8167-B83C-4185-BCE5-363E0ECAEC8B}" type="pres">
      <dgm:prSet presAssocID="{B9C05217-8B80-48C6-8112-549DB7154D48}" presName="textNode" presStyleLbl="node1" presStyleIdx="4" presStyleCnt="6">
        <dgm:presLayoutVars>
          <dgm:bulletEnabled val="1"/>
        </dgm:presLayoutVars>
      </dgm:prSet>
      <dgm:spPr/>
    </dgm:pt>
    <dgm:pt modelId="{1736B242-5F03-4A7A-8D07-4099E25B5506}" type="pres">
      <dgm:prSet presAssocID="{6EEFCF96-BFBE-43B3-BC85-C9074029C4A2}" presName="sibTrans" presStyleCnt="0"/>
      <dgm:spPr/>
    </dgm:pt>
    <dgm:pt modelId="{5B6497D2-40D4-4E36-A366-95BC852CFBCC}" type="pres">
      <dgm:prSet presAssocID="{EB543BB1-575C-49D1-BBC5-99C500E80B31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86C76F14-364E-44ED-A9EB-4DF056B88282}" srcId="{0E54C84B-9E8B-4AB6-83B2-C3DBB0D7C7C0}" destId="{B912E0B0-4FE8-4AD4-86C9-1AF7267D5FEA}" srcOrd="3" destOrd="0" parTransId="{66B60637-E63F-471D-8E9C-5683828AD841}" sibTransId="{04DAA271-3606-4F93-B950-76D143CAF53B}"/>
    <dgm:cxn modelId="{D136591C-2196-4CFA-8A17-D60CDC1A3747}" type="presOf" srcId="{EB543BB1-575C-49D1-BBC5-99C500E80B31}" destId="{5B6497D2-40D4-4E36-A366-95BC852CFBCC}" srcOrd="0" destOrd="0" presId="urn:microsoft.com/office/officeart/2005/8/layout/hProcess9"/>
    <dgm:cxn modelId="{E8A9F254-6372-4B41-8BB4-A331B2592B58}" type="presOf" srcId="{9A47E45E-3A1E-489A-9A20-F89BD879BE07}" destId="{CD0AAE3C-71EE-43B7-A2F7-5971442E0854}" srcOrd="0" destOrd="0" presId="urn:microsoft.com/office/officeart/2005/8/layout/hProcess9"/>
    <dgm:cxn modelId="{3B414C5C-665B-40A3-A20C-9A277D09EB34}" type="presOf" srcId="{0E54C84B-9E8B-4AB6-83B2-C3DBB0D7C7C0}" destId="{026FB30D-5D91-43AF-B1E1-292B07292045}" srcOrd="0" destOrd="0" presId="urn:microsoft.com/office/officeart/2005/8/layout/hProcess9"/>
    <dgm:cxn modelId="{67585262-B511-439D-A818-40D35787ED9A}" type="presOf" srcId="{B9C05217-8B80-48C6-8112-549DB7154D48}" destId="{B84D8167-B83C-4185-BCE5-363E0ECAEC8B}" srcOrd="0" destOrd="0" presId="urn:microsoft.com/office/officeart/2005/8/layout/hProcess9"/>
    <dgm:cxn modelId="{8B7A2967-60CE-4C98-8C2B-8EED8B6FFA48}" type="presOf" srcId="{BCA9C297-0BB1-491F-AB1E-77A2672E3710}" destId="{CCE0F66C-0A14-4B7D-8958-CEEAF7A27314}" srcOrd="0" destOrd="0" presId="urn:microsoft.com/office/officeart/2005/8/layout/hProcess9"/>
    <dgm:cxn modelId="{07DC4881-A09B-0B46-BB82-63482897D657}" type="presOf" srcId="{564FBD0A-965B-0943-A5C7-662EB6CAC412}" destId="{045811FA-D386-E648-B9C3-0B3ADE45E927}" srcOrd="0" destOrd="0" presId="urn:microsoft.com/office/officeart/2005/8/layout/hProcess9"/>
    <dgm:cxn modelId="{1568D6BC-6636-DF40-B538-053B22D659FA}" srcId="{0E54C84B-9E8B-4AB6-83B2-C3DBB0D7C7C0}" destId="{564FBD0A-965B-0943-A5C7-662EB6CAC412}" srcOrd="2" destOrd="0" parTransId="{EA958E48-0503-D54E-9CC7-08A79EAC1241}" sibTransId="{26677945-4102-8A4F-97A6-083762064DBE}"/>
    <dgm:cxn modelId="{270D97D1-E856-4EF1-AFB3-CF0D2C61D5D5}" srcId="{0E54C84B-9E8B-4AB6-83B2-C3DBB0D7C7C0}" destId="{BCA9C297-0BB1-491F-AB1E-77A2672E3710}" srcOrd="1" destOrd="0" parTransId="{FB176129-7EB2-4B72-9CB3-DE0964390923}" sibTransId="{A0136EB8-548A-4307-9533-4EB3F7E8C5A2}"/>
    <dgm:cxn modelId="{E1D2E5D3-63B0-4865-9924-9BB3C6DDB7E5}" type="presOf" srcId="{B912E0B0-4FE8-4AD4-86C9-1AF7267D5FEA}" destId="{AF729A30-341D-4255-87CE-736F17762492}" srcOrd="0" destOrd="0" presId="urn:microsoft.com/office/officeart/2005/8/layout/hProcess9"/>
    <dgm:cxn modelId="{A76E54F5-DE56-4F54-AE41-58A01DEF6D81}" srcId="{0E54C84B-9E8B-4AB6-83B2-C3DBB0D7C7C0}" destId="{EB543BB1-575C-49D1-BBC5-99C500E80B31}" srcOrd="5" destOrd="0" parTransId="{D46E17C1-4812-4A53-9562-E869A2098B2B}" sibTransId="{FB9F7D8C-C043-4540-A830-E808B2D8C6E9}"/>
    <dgm:cxn modelId="{16148EF8-A044-46E2-9254-04FB81F2CFD2}" srcId="{0E54C84B-9E8B-4AB6-83B2-C3DBB0D7C7C0}" destId="{9A47E45E-3A1E-489A-9A20-F89BD879BE07}" srcOrd="0" destOrd="0" parTransId="{53230097-A56B-4AF8-A3CD-05C4B5893990}" sibTransId="{380A0633-5FB3-4869-B996-58C3B9E2FCB2}"/>
    <dgm:cxn modelId="{574597FA-DDDA-4C2D-B73F-D933235A41BE}" srcId="{0E54C84B-9E8B-4AB6-83B2-C3DBB0D7C7C0}" destId="{B9C05217-8B80-48C6-8112-549DB7154D48}" srcOrd="4" destOrd="0" parTransId="{187C1D52-A5E3-4349-A4FE-45A12FD1DB38}" sibTransId="{6EEFCF96-BFBE-43B3-BC85-C9074029C4A2}"/>
    <dgm:cxn modelId="{48A1133D-6D92-4530-8CD8-EDF0BC4D0AC8}" type="presParOf" srcId="{026FB30D-5D91-43AF-B1E1-292B07292045}" destId="{E2D0EAEB-AD08-49D6-B39E-40815352DE4B}" srcOrd="0" destOrd="0" presId="urn:microsoft.com/office/officeart/2005/8/layout/hProcess9"/>
    <dgm:cxn modelId="{4859D5E4-A8A0-416E-92B2-E87C27E89DDC}" type="presParOf" srcId="{026FB30D-5D91-43AF-B1E1-292B07292045}" destId="{CEDE31EF-36AA-400D-9D2B-EB544457A264}" srcOrd="1" destOrd="0" presId="urn:microsoft.com/office/officeart/2005/8/layout/hProcess9"/>
    <dgm:cxn modelId="{592F1063-CE1D-4E5B-9221-9FD42DCD03E6}" type="presParOf" srcId="{CEDE31EF-36AA-400D-9D2B-EB544457A264}" destId="{CD0AAE3C-71EE-43B7-A2F7-5971442E0854}" srcOrd="0" destOrd="0" presId="urn:microsoft.com/office/officeart/2005/8/layout/hProcess9"/>
    <dgm:cxn modelId="{1A8147B9-05A2-4317-A65E-317F264BE7E9}" type="presParOf" srcId="{CEDE31EF-36AA-400D-9D2B-EB544457A264}" destId="{4D22F9F8-3D67-498F-8EB9-0A041AC8A73F}" srcOrd="1" destOrd="0" presId="urn:microsoft.com/office/officeart/2005/8/layout/hProcess9"/>
    <dgm:cxn modelId="{197962E0-C799-42B3-B44A-13437BA9AB23}" type="presParOf" srcId="{CEDE31EF-36AA-400D-9D2B-EB544457A264}" destId="{CCE0F66C-0A14-4B7D-8958-CEEAF7A27314}" srcOrd="2" destOrd="0" presId="urn:microsoft.com/office/officeart/2005/8/layout/hProcess9"/>
    <dgm:cxn modelId="{213CD95C-9653-4575-8CC5-E77904178742}" type="presParOf" srcId="{CEDE31EF-36AA-400D-9D2B-EB544457A264}" destId="{EEE09285-8D8D-4DEE-9974-A7E55D8D13AE}" srcOrd="3" destOrd="0" presId="urn:microsoft.com/office/officeart/2005/8/layout/hProcess9"/>
    <dgm:cxn modelId="{DFC4684F-5E14-BF45-9EE5-07E63E317D30}" type="presParOf" srcId="{CEDE31EF-36AA-400D-9D2B-EB544457A264}" destId="{045811FA-D386-E648-B9C3-0B3ADE45E927}" srcOrd="4" destOrd="0" presId="urn:microsoft.com/office/officeart/2005/8/layout/hProcess9"/>
    <dgm:cxn modelId="{DA89D07A-2709-454D-927F-222DC8C6CAC2}" type="presParOf" srcId="{CEDE31EF-36AA-400D-9D2B-EB544457A264}" destId="{5F7FC1A0-494A-C942-A35F-3795ADCC71A4}" srcOrd="5" destOrd="0" presId="urn:microsoft.com/office/officeart/2005/8/layout/hProcess9"/>
    <dgm:cxn modelId="{52240B69-EFCC-4EAB-98BA-CBAA5BB1EF15}" type="presParOf" srcId="{CEDE31EF-36AA-400D-9D2B-EB544457A264}" destId="{AF729A30-341D-4255-87CE-736F17762492}" srcOrd="6" destOrd="0" presId="urn:microsoft.com/office/officeart/2005/8/layout/hProcess9"/>
    <dgm:cxn modelId="{012AAC01-166C-4CFE-99BB-B9742F2FDC0F}" type="presParOf" srcId="{CEDE31EF-36AA-400D-9D2B-EB544457A264}" destId="{D94CF373-9AE9-4439-B832-7324B71A8686}" srcOrd="7" destOrd="0" presId="urn:microsoft.com/office/officeart/2005/8/layout/hProcess9"/>
    <dgm:cxn modelId="{0866B1A5-94AC-4830-9223-0BF5E997C2A1}" type="presParOf" srcId="{CEDE31EF-36AA-400D-9D2B-EB544457A264}" destId="{B84D8167-B83C-4185-BCE5-363E0ECAEC8B}" srcOrd="8" destOrd="0" presId="urn:microsoft.com/office/officeart/2005/8/layout/hProcess9"/>
    <dgm:cxn modelId="{C277AB48-2CAB-4F9B-BB27-D8BC9A95D6BA}" type="presParOf" srcId="{CEDE31EF-36AA-400D-9D2B-EB544457A264}" destId="{1736B242-5F03-4A7A-8D07-4099E25B5506}" srcOrd="9" destOrd="0" presId="urn:microsoft.com/office/officeart/2005/8/layout/hProcess9"/>
    <dgm:cxn modelId="{E03FD01E-4066-4BCD-8533-D7968D769D96}" type="presParOf" srcId="{CEDE31EF-36AA-400D-9D2B-EB544457A264}" destId="{5B6497D2-40D4-4E36-A366-95BC852CFBCC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59CF2FF-0D58-9C42-8D61-0C9E746B7C8A}" type="doc">
      <dgm:prSet loTypeId="urn:microsoft.com/office/officeart/2005/8/layout/vList2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8FBCC3A9-D24E-2441-A178-FAD81BBB0B6D}">
      <dgm:prSet custT="1"/>
      <dgm:spPr/>
      <dgm:t>
        <a:bodyPr/>
        <a:lstStyle/>
        <a:p>
          <a:r>
            <a:rPr lang="en-US" sz="2400" b="0" i="0" dirty="0"/>
            <a:t>Median platform lifetime is around 10 years.</a:t>
          </a:r>
          <a:endParaRPr lang="en-US" sz="2400" dirty="0"/>
        </a:p>
      </dgm:t>
    </dgm:pt>
    <dgm:pt modelId="{1F206494-F416-8641-B7C7-0CC2EDAAC083}" type="parTrans" cxnId="{253A425D-0D1C-CE40-944F-90359678EDD5}">
      <dgm:prSet/>
      <dgm:spPr/>
      <dgm:t>
        <a:bodyPr/>
        <a:lstStyle/>
        <a:p>
          <a:endParaRPr lang="en-US"/>
        </a:p>
      </dgm:t>
    </dgm:pt>
    <dgm:pt modelId="{DD92BB4B-769F-A745-A7C9-2B917E67AEAF}" type="sibTrans" cxnId="{253A425D-0D1C-CE40-944F-90359678EDD5}">
      <dgm:prSet/>
      <dgm:spPr/>
      <dgm:t>
        <a:bodyPr/>
        <a:lstStyle/>
        <a:p>
          <a:endParaRPr lang="en-US"/>
        </a:p>
      </dgm:t>
    </dgm:pt>
    <dgm:pt modelId="{0D316E93-CDC0-D64C-9E6B-73C4FE8ED00B}" type="pres">
      <dgm:prSet presAssocID="{259CF2FF-0D58-9C42-8D61-0C9E746B7C8A}" presName="linear" presStyleCnt="0">
        <dgm:presLayoutVars>
          <dgm:animLvl val="lvl"/>
          <dgm:resizeHandles val="exact"/>
        </dgm:presLayoutVars>
      </dgm:prSet>
      <dgm:spPr/>
    </dgm:pt>
    <dgm:pt modelId="{7D7ED586-BD8D-914B-B15A-F4166148B2E0}" type="pres">
      <dgm:prSet presAssocID="{8FBCC3A9-D24E-2441-A178-FAD81BBB0B6D}" presName="parentText" presStyleLbl="node1" presStyleIdx="0" presStyleCnt="1" custLinFactNeighborY="-99188">
        <dgm:presLayoutVars>
          <dgm:chMax val="0"/>
          <dgm:bulletEnabled val="1"/>
        </dgm:presLayoutVars>
      </dgm:prSet>
      <dgm:spPr/>
    </dgm:pt>
  </dgm:ptLst>
  <dgm:cxnLst>
    <dgm:cxn modelId="{253A425D-0D1C-CE40-944F-90359678EDD5}" srcId="{259CF2FF-0D58-9C42-8D61-0C9E746B7C8A}" destId="{8FBCC3A9-D24E-2441-A178-FAD81BBB0B6D}" srcOrd="0" destOrd="0" parTransId="{1F206494-F416-8641-B7C7-0CC2EDAAC083}" sibTransId="{DD92BB4B-769F-A745-A7C9-2B917E67AEAF}"/>
    <dgm:cxn modelId="{38AE6BC3-7835-6544-B94F-AEB55E53CD34}" type="presOf" srcId="{8FBCC3A9-D24E-2441-A178-FAD81BBB0B6D}" destId="{7D7ED586-BD8D-914B-B15A-F4166148B2E0}" srcOrd="0" destOrd="0" presId="urn:microsoft.com/office/officeart/2005/8/layout/vList2"/>
    <dgm:cxn modelId="{2E40E4F5-65AF-BC45-A6AF-32F955090EB4}" type="presOf" srcId="{259CF2FF-0D58-9C42-8D61-0C9E746B7C8A}" destId="{0D316E93-CDC0-D64C-9E6B-73C4FE8ED00B}" srcOrd="0" destOrd="0" presId="urn:microsoft.com/office/officeart/2005/8/layout/vList2"/>
    <dgm:cxn modelId="{90F0DF12-35BE-7C4C-9330-44E3A642B4E4}" type="presParOf" srcId="{0D316E93-CDC0-D64C-9E6B-73C4FE8ED00B}" destId="{7D7ED586-BD8D-914B-B15A-F4166148B2E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59CF2FF-0D58-9C42-8D61-0C9E746B7C8A}" type="doc">
      <dgm:prSet loTypeId="urn:microsoft.com/office/officeart/2005/8/layout/vList2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8FBCC3A9-D24E-2441-A178-FAD81BBB0B6D}">
      <dgm:prSet custT="1"/>
      <dgm:spPr/>
      <dgm:t>
        <a:bodyPr/>
        <a:lstStyle/>
        <a:p>
          <a:r>
            <a:rPr lang="en-US" sz="2400" dirty="0"/>
            <a:t>An outlier platform lifetime is 35 years.</a:t>
          </a:r>
        </a:p>
      </dgm:t>
    </dgm:pt>
    <dgm:pt modelId="{1F206494-F416-8641-B7C7-0CC2EDAAC083}" type="parTrans" cxnId="{253A425D-0D1C-CE40-944F-90359678EDD5}">
      <dgm:prSet/>
      <dgm:spPr/>
      <dgm:t>
        <a:bodyPr/>
        <a:lstStyle/>
        <a:p>
          <a:endParaRPr lang="en-US"/>
        </a:p>
      </dgm:t>
    </dgm:pt>
    <dgm:pt modelId="{DD92BB4B-769F-A745-A7C9-2B917E67AEAF}" type="sibTrans" cxnId="{253A425D-0D1C-CE40-944F-90359678EDD5}">
      <dgm:prSet/>
      <dgm:spPr/>
      <dgm:t>
        <a:bodyPr/>
        <a:lstStyle/>
        <a:p>
          <a:endParaRPr lang="en-US"/>
        </a:p>
      </dgm:t>
    </dgm:pt>
    <dgm:pt modelId="{0D316E93-CDC0-D64C-9E6B-73C4FE8ED00B}" type="pres">
      <dgm:prSet presAssocID="{259CF2FF-0D58-9C42-8D61-0C9E746B7C8A}" presName="linear" presStyleCnt="0">
        <dgm:presLayoutVars>
          <dgm:animLvl val="lvl"/>
          <dgm:resizeHandles val="exact"/>
        </dgm:presLayoutVars>
      </dgm:prSet>
      <dgm:spPr/>
    </dgm:pt>
    <dgm:pt modelId="{7D7ED586-BD8D-914B-B15A-F4166148B2E0}" type="pres">
      <dgm:prSet presAssocID="{8FBCC3A9-D24E-2441-A178-FAD81BBB0B6D}" presName="parentText" presStyleLbl="node1" presStyleIdx="0" presStyleCnt="1" custLinFactNeighborX="-1389" custLinFactNeighborY="-11183">
        <dgm:presLayoutVars>
          <dgm:chMax val="0"/>
          <dgm:bulletEnabled val="1"/>
        </dgm:presLayoutVars>
      </dgm:prSet>
      <dgm:spPr/>
    </dgm:pt>
  </dgm:ptLst>
  <dgm:cxnLst>
    <dgm:cxn modelId="{253A425D-0D1C-CE40-944F-90359678EDD5}" srcId="{259CF2FF-0D58-9C42-8D61-0C9E746B7C8A}" destId="{8FBCC3A9-D24E-2441-A178-FAD81BBB0B6D}" srcOrd="0" destOrd="0" parTransId="{1F206494-F416-8641-B7C7-0CC2EDAAC083}" sibTransId="{DD92BB4B-769F-A745-A7C9-2B917E67AEAF}"/>
    <dgm:cxn modelId="{38AE6BC3-7835-6544-B94F-AEB55E53CD34}" type="presOf" srcId="{8FBCC3A9-D24E-2441-A178-FAD81BBB0B6D}" destId="{7D7ED586-BD8D-914B-B15A-F4166148B2E0}" srcOrd="0" destOrd="0" presId="urn:microsoft.com/office/officeart/2005/8/layout/vList2"/>
    <dgm:cxn modelId="{2E40E4F5-65AF-BC45-A6AF-32F955090EB4}" type="presOf" srcId="{259CF2FF-0D58-9C42-8D61-0C9E746B7C8A}" destId="{0D316E93-CDC0-D64C-9E6B-73C4FE8ED00B}" srcOrd="0" destOrd="0" presId="urn:microsoft.com/office/officeart/2005/8/layout/vList2"/>
    <dgm:cxn modelId="{90F0DF12-35BE-7C4C-9330-44E3A642B4E4}" type="presParOf" srcId="{0D316E93-CDC0-D64C-9E6B-73C4FE8ED00B}" destId="{7D7ED586-BD8D-914B-B15A-F4166148B2E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776209E-FC82-4D42-9A78-5DC4D6B0CBEA}" type="doc">
      <dgm:prSet loTypeId="urn:microsoft.com/office/officeart/2005/8/layout/vProcess5" loCatId="process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1AC5B7F-188C-4901-9B46-64F87826FCDA}">
      <dgm:prSet phldrT="[Text]" phldr="0"/>
      <dgm:spPr/>
      <dgm:t>
        <a:bodyPr/>
        <a:lstStyle/>
        <a:p>
          <a:pPr rtl="0"/>
          <a:r>
            <a:rPr lang="en-US" dirty="0"/>
            <a:t>Action and sports consistently dominate in Global sales. Develop</a:t>
          </a:r>
          <a:r>
            <a:rPr lang="en-US" b="0" i="0" dirty="0"/>
            <a:t> action or sports games for North America, Europe, or other regions excluding Japan, because the role-playing genre dominates the Japanese market.</a:t>
          </a:r>
          <a:endParaRPr lang="en-US" dirty="0"/>
        </a:p>
      </dgm:t>
    </dgm:pt>
    <dgm:pt modelId="{1264D729-E9BC-4CF7-8CDE-EF9628063FD8}" type="parTrans" cxnId="{4E0AE9C9-2110-4CC0-B772-4B226847E0F5}">
      <dgm:prSet/>
      <dgm:spPr/>
      <dgm:t>
        <a:bodyPr/>
        <a:lstStyle/>
        <a:p>
          <a:endParaRPr lang="en-US"/>
        </a:p>
      </dgm:t>
    </dgm:pt>
    <dgm:pt modelId="{A208795E-51A4-4470-B26E-AB146A0A01CD}" type="sibTrans" cxnId="{4E0AE9C9-2110-4CC0-B772-4B226847E0F5}">
      <dgm:prSet/>
      <dgm:spPr/>
      <dgm:t>
        <a:bodyPr/>
        <a:lstStyle/>
        <a:p>
          <a:endParaRPr lang="en-US"/>
        </a:p>
      </dgm:t>
    </dgm:pt>
    <dgm:pt modelId="{92B08E9A-5019-4388-B09D-4643C881C8E7}">
      <dgm:prSet phldrT="[Text]" phldr="0"/>
      <dgm:spPr/>
      <dgm:t>
        <a:bodyPr/>
        <a:lstStyle/>
        <a:p>
          <a:r>
            <a:rPr lang="en-US" i="1" dirty="0"/>
            <a:t>Over time, there has been a noticeable shift from “E” (everyone)to the trend towards designing games with “M” (Mature) rating. Concentrate on designing games for adults.</a:t>
          </a:r>
          <a:endParaRPr lang="en-US" dirty="0"/>
        </a:p>
      </dgm:t>
    </dgm:pt>
    <dgm:pt modelId="{8C29AEFD-198B-4A6A-A4F1-4868794CA2BB}" type="parTrans" cxnId="{02C58A09-BFD2-4722-8DF4-BE2FD4081D51}">
      <dgm:prSet/>
      <dgm:spPr/>
      <dgm:t>
        <a:bodyPr/>
        <a:lstStyle/>
        <a:p>
          <a:endParaRPr lang="en-US"/>
        </a:p>
      </dgm:t>
    </dgm:pt>
    <dgm:pt modelId="{8F30FC59-FC2F-4C05-A27F-1ED5911E61B0}" type="sibTrans" cxnId="{02C58A09-BFD2-4722-8DF4-BE2FD4081D51}">
      <dgm:prSet/>
      <dgm:spPr/>
      <dgm:t>
        <a:bodyPr/>
        <a:lstStyle/>
        <a:p>
          <a:endParaRPr lang="en-US"/>
        </a:p>
      </dgm:t>
    </dgm:pt>
    <dgm:pt modelId="{94862565-CD4A-450E-BC80-FF25354FA1D6}">
      <dgm:prSet phldr="0"/>
      <dgm:spPr/>
      <dgm:t>
        <a:bodyPr/>
        <a:lstStyle/>
        <a:p>
          <a:pPr>
            <a:buNone/>
          </a:pPr>
          <a:r>
            <a:rPr lang="en-US" dirty="0">
              <a:latin typeface="+mn-lt"/>
            </a:rPr>
            <a:t>Despite having the lowest percentage, it’s noteworthy that action contributes the most global sales.</a:t>
          </a:r>
          <a:endParaRPr lang="en-US" dirty="0"/>
        </a:p>
      </dgm:t>
    </dgm:pt>
    <dgm:pt modelId="{341D5E2D-5245-4EAF-B238-1C0AB512B030}" type="parTrans" cxnId="{720FFD5D-AB2B-413C-B448-E1E3F9EC6464}">
      <dgm:prSet/>
      <dgm:spPr/>
      <dgm:t>
        <a:bodyPr/>
        <a:lstStyle/>
        <a:p>
          <a:endParaRPr lang="en-US"/>
        </a:p>
      </dgm:t>
    </dgm:pt>
    <dgm:pt modelId="{7261F7F1-1259-4A8C-8700-05F7D9D761F7}" type="sibTrans" cxnId="{720FFD5D-AB2B-413C-B448-E1E3F9EC6464}">
      <dgm:prSet/>
      <dgm:spPr/>
      <dgm:t>
        <a:bodyPr/>
        <a:lstStyle/>
        <a:p>
          <a:endParaRPr lang="en-US"/>
        </a:p>
      </dgm:t>
    </dgm:pt>
    <dgm:pt modelId="{A1B74E38-4B80-F541-BAF3-5D2388E6E1AD}">
      <dgm:prSet/>
      <dgm:spPr/>
      <dgm:t>
        <a:bodyPr/>
        <a:lstStyle/>
        <a:p>
          <a:r>
            <a:rPr lang="en-US" i="1" dirty="0"/>
            <a:t>Long-lived platforms include GB, Xbox360, PS2 and PS3, Wii. The lifetime of the platform is around 9 years.</a:t>
          </a:r>
          <a:r>
            <a:rPr lang="en-US" dirty="0">
              <a:latin typeface="+mn-lt"/>
            </a:rPr>
            <a:t> The DS Platform game has remarkable 35-year lifetime.</a:t>
          </a:r>
          <a:endParaRPr lang="en-US" dirty="0"/>
        </a:p>
      </dgm:t>
    </dgm:pt>
    <dgm:pt modelId="{F127ECA3-ADE3-434C-B0B7-7D3E29382415}" type="parTrans" cxnId="{136EDEC4-54FB-D24F-979C-8FE195D4A80B}">
      <dgm:prSet/>
      <dgm:spPr/>
      <dgm:t>
        <a:bodyPr/>
        <a:lstStyle/>
        <a:p>
          <a:endParaRPr lang="en-US"/>
        </a:p>
      </dgm:t>
    </dgm:pt>
    <dgm:pt modelId="{A33BBD38-CC01-594E-8E8A-CD7CDBCE57B6}" type="sibTrans" cxnId="{136EDEC4-54FB-D24F-979C-8FE195D4A80B}">
      <dgm:prSet/>
      <dgm:spPr/>
      <dgm:t>
        <a:bodyPr/>
        <a:lstStyle/>
        <a:p>
          <a:endParaRPr lang="en-US"/>
        </a:p>
      </dgm:t>
    </dgm:pt>
    <dgm:pt modelId="{C6DD2EBF-16D1-4010-AB78-797F3A320BA8}" type="pres">
      <dgm:prSet presAssocID="{C776209E-FC82-4D42-9A78-5DC4D6B0CBEA}" presName="outerComposite" presStyleCnt="0">
        <dgm:presLayoutVars>
          <dgm:chMax val="5"/>
          <dgm:dir/>
          <dgm:resizeHandles val="exact"/>
        </dgm:presLayoutVars>
      </dgm:prSet>
      <dgm:spPr/>
    </dgm:pt>
    <dgm:pt modelId="{78904550-7AD9-411F-86D4-2105BAE2C6A9}" type="pres">
      <dgm:prSet presAssocID="{C776209E-FC82-4D42-9A78-5DC4D6B0CBEA}" presName="dummyMaxCanvas" presStyleCnt="0">
        <dgm:presLayoutVars/>
      </dgm:prSet>
      <dgm:spPr/>
    </dgm:pt>
    <dgm:pt modelId="{D5487AF7-594A-6443-84C8-3A03EA485BD0}" type="pres">
      <dgm:prSet presAssocID="{C776209E-FC82-4D42-9A78-5DC4D6B0CBEA}" presName="FourNodes_1" presStyleLbl="node1" presStyleIdx="0" presStyleCnt="4">
        <dgm:presLayoutVars>
          <dgm:bulletEnabled val="1"/>
        </dgm:presLayoutVars>
      </dgm:prSet>
      <dgm:spPr/>
    </dgm:pt>
    <dgm:pt modelId="{7B01D886-C253-6149-A171-D97E73E08344}" type="pres">
      <dgm:prSet presAssocID="{C776209E-FC82-4D42-9A78-5DC4D6B0CBEA}" presName="FourNodes_2" presStyleLbl="node1" presStyleIdx="1" presStyleCnt="4">
        <dgm:presLayoutVars>
          <dgm:bulletEnabled val="1"/>
        </dgm:presLayoutVars>
      </dgm:prSet>
      <dgm:spPr/>
    </dgm:pt>
    <dgm:pt modelId="{5E60FC57-17CB-D04D-8695-861760F523DD}" type="pres">
      <dgm:prSet presAssocID="{C776209E-FC82-4D42-9A78-5DC4D6B0CBEA}" presName="FourNodes_3" presStyleLbl="node1" presStyleIdx="2" presStyleCnt="4">
        <dgm:presLayoutVars>
          <dgm:bulletEnabled val="1"/>
        </dgm:presLayoutVars>
      </dgm:prSet>
      <dgm:spPr/>
    </dgm:pt>
    <dgm:pt modelId="{D353251F-A67E-8D4C-8030-6BB4B9EFDC13}" type="pres">
      <dgm:prSet presAssocID="{C776209E-FC82-4D42-9A78-5DC4D6B0CBEA}" presName="FourNodes_4" presStyleLbl="node1" presStyleIdx="3" presStyleCnt="4">
        <dgm:presLayoutVars>
          <dgm:bulletEnabled val="1"/>
        </dgm:presLayoutVars>
      </dgm:prSet>
      <dgm:spPr/>
    </dgm:pt>
    <dgm:pt modelId="{34266BDB-95FF-8F45-9D1E-4F90B62A94A8}" type="pres">
      <dgm:prSet presAssocID="{C776209E-FC82-4D42-9A78-5DC4D6B0CBEA}" presName="FourConn_1-2" presStyleLbl="fgAccFollowNode1" presStyleIdx="0" presStyleCnt="3">
        <dgm:presLayoutVars>
          <dgm:bulletEnabled val="1"/>
        </dgm:presLayoutVars>
      </dgm:prSet>
      <dgm:spPr/>
    </dgm:pt>
    <dgm:pt modelId="{12712302-E905-9441-A062-35ACAB00DB31}" type="pres">
      <dgm:prSet presAssocID="{C776209E-FC82-4D42-9A78-5DC4D6B0CBEA}" presName="FourConn_2-3" presStyleLbl="fgAccFollowNode1" presStyleIdx="1" presStyleCnt="3">
        <dgm:presLayoutVars>
          <dgm:bulletEnabled val="1"/>
        </dgm:presLayoutVars>
      </dgm:prSet>
      <dgm:spPr/>
    </dgm:pt>
    <dgm:pt modelId="{50DAD3EB-F948-BA44-9E97-CC4B7A3A3414}" type="pres">
      <dgm:prSet presAssocID="{C776209E-FC82-4D42-9A78-5DC4D6B0CBEA}" presName="FourConn_3-4" presStyleLbl="fgAccFollowNode1" presStyleIdx="2" presStyleCnt="3">
        <dgm:presLayoutVars>
          <dgm:bulletEnabled val="1"/>
        </dgm:presLayoutVars>
      </dgm:prSet>
      <dgm:spPr/>
    </dgm:pt>
    <dgm:pt modelId="{2727A42E-782B-1A44-BAE7-51171DA12D63}" type="pres">
      <dgm:prSet presAssocID="{C776209E-FC82-4D42-9A78-5DC4D6B0CBEA}" presName="FourNodes_1_text" presStyleLbl="node1" presStyleIdx="3" presStyleCnt="4">
        <dgm:presLayoutVars>
          <dgm:bulletEnabled val="1"/>
        </dgm:presLayoutVars>
      </dgm:prSet>
      <dgm:spPr/>
    </dgm:pt>
    <dgm:pt modelId="{0948A696-F658-7849-8A54-0AB7C58262CC}" type="pres">
      <dgm:prSet presAssocID="{C776209E-FC82-4D42-9A78-5DC4D6B0CBEA}" presName="FourNodes_2_text" presStyleLbl="node1" presStyleIdx="3" presStyleCnt="4">
        <dgm:presLayoutVars>
          <dgm:bulletEnabled val="1"/>
        </dgm:presLayoutVars>
      </dgm:prSet>
      <dgm:spPr/>
    </dgm:pt>
    <dgm:pt modelId="{29ABE27D-4740-6147-9656-3309A594E88C}" type="pres">
      <dgm:prSet presAssocID="{C776209E-FC82-4D42-9A78-5DC4D6B0CBEA}" presName="FourNodes_3_text" presStyleLbl="node1" presStyleIdx="3" presStyleCnt="4">
        <dgm:presLayoutVars>
          <dgm:bulletEnabled val="1"/>
        </dgm:presLayoutVars>
      </dgm:prSet>
      <dgm:spPr/>
    </dgm:pt>
    <dgm:pt modelId="{E1A025FB-E521-3542-959F-E7C7BC9213C3}" type="pres">
      <dgm:prSet presAssocID="{C776209E-FC82-4D42-9A78-5DC4D6B0CBEA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02C58A09-BFD2-4722-8DF4-BE2FD4081D51}" srcId="{C776209E-FC82-4D42-9A78-5DC4D6B0CBEA}" destId="{92B08E9A-5019-4388-B09D-4643C881C8E7}" srcOrd="3" destOrd="0" parTransId="{8C29AEFD-198B-4A6A-A4F1-4868794CA2BB}" sibTransId="{8F30FC59-FC2F-4C05-A27F-1ED5911E61B0}"/>
    <dgm:cxn modelId="{C7DD080C-1E1E-9244-9CC0-46661526E6A5}" type="presOf" srcId="{D1AC5B7F-188C-4901-9B46-64F87826FCDA}" destId="{2727A42E-782B-1A44-BAE7-51171DA12D63}" srcOrd="1" destOrd="0" presId="urn:microsoft.com/office/officeart/2005/8/layout/vProcess5"/>
    <dgm:cxn modelId="{7BB5D31F-01A7-48CF-BFE2-2549B31FF205}" type="presOf" srcId="{C776209E-FC82-4D42-9A78-5DC4D6B0CBEA}" destId="{C6DD2EBF-16D1-4010-AB78-797F3A320BA8}" srcOrd="0" destOrd="0" presId="urn:microsoft.com/office/officeart/2005/8/layout/vProcess5"/>
    <dgm:cxn modelId="{362F9520-DCFC-F44F-B2C9-CD3236E065BD}" type="presOf" srcId="{A208795E-51A4-4470-B26E-AB146A0A01CD}" destId="{34266BDB-95FF-8F45-9D1E-4F90B62A94A8}" srcOrd="0" destOrd="0" presId="urn:microsoft.com/office/officeart/2005/8/layout/vProcess5"/>
    <dgm:cxn modelId="{E4AFA257-1616-B24A-9F6B-EDB6AE88B468}" type="presOf" srcId="{A33BBD38-CC01-594E-8E8A-CD7CDBCE57B6}" destId="{50DAD3EB-F948-BA44-9E97-CC4B7A3A3414}" srcOrd="0" destOrd="0" presId="urn:microsoft.com/office/officeart/2005/8/layout/vProcess5"/>
    <dgm:cxn modelId="{3AB8105B-5FA2-E140-92E3-37688738AF07}" type="presOf" srcId="{A1B74E38-4B80-F541-BAF3-5D2388E6E1AD}" destId="{5E60FC57-17CB-D04D-8695-861760F523DD}" srcOrd="0" destOrd="0" presId="urn:microsoft.com/office/officeart/2005/8/layout/vProcess5"/>
    <dgm:cxn modelId="{720FFD5D-AB2B-413C-B448-E1E3F9EC6464}" srcId="{C776209E-FC82-4D42-9A78-5DC4D6B0CBEA}" destId="{94862565-CD4A-450E-BC80-FF25354FA1D6}" srcOrd="1" destOrd="0" parTransId="{341D5E2D-5245-4EAF-B238-1C0AB512B030}" sibTransId="{7261F7F1-1259-4A8C-8700-05F7D9D761F7}"/>
    <dgm:cxn modelId="{56A2047C-E82F-C04A-B190-2F90CD7B6606}" type="presOf" srcId="{94862565-CD4A-450E-BC80-FF25354FA1D6}" destId="{7B01D886-C253-6149-A171-D97E73E08344}" srcOrd="0" destOrd="0" presId="urn:microsoft.com/office/officeart/2005/8/layout/vProcess5"/>
    <dgm:cxn modelId="{92AD2282-0F4A-534C-9A96-25D3BE9FA9A1}" type="presOf" srcId="{92B08E9A-5019-4388-B09D-4643C881C8E7}" destId="{D353251F-A67E-8D4C-8030-6BB4B9EFDC13}" srcOrd="0" destOrd="0" presId="urn:microsoft.com/office/officeart/2005/8/layout/vProcess5"/>
    <dgm:cxn modelId="{87907E83-0971-A641-8717-4589F5C95B7F}" type="presOf" srcId="{94862565-CD4A-450E-BC80-FF25354FA1D6}" destId="{0948A696-F658-7849-8A54-0AB7C58262CC}" srcOrd="1" destOrd="0" presId="urn:microsoft.com/office/officeart/2005/8/layout/vProcess5"/>
    <dgm:cxn modelId="{B669CC9F-4B2F-A14D-9029-68FA8925770A}" type="presOf" srcId="{7261F7F1-1259-4A8C-8700-05F7D9D761F7}" destId="{12712302-E905-9441-A062-35ACAB00DB31}" srcOrd="0" destOrd="0" presId="urn:microsoft.com/office/officeart/2005/8/layout/vProcess5"/>
    <dgm:cxn modelId="{136EDEC4-54FB-D24F-979C-8FE195D4A80B}" srcId="{C776209E-FC82-4D42-9A78-5DC4D6B0CBEA}" destId="{A1B74E38-4B80-F541-BAF3-5D2388E6E1AD}" srcOrd="2" destOrd="0" parTransId="{F127ECA3-ADE3-434C-B0B7-7D3E29382415}" sibTransId="{A33BBD38-CC01-594E-8E8A-CD7CDBCE57B6}"/>
    <dgm:cxn modelId="{7F6533C6-3236-0844-BECD-5C0BC4EDF16E}" type="presOf" srcId="{92B08E9A-5019-4388-B09D-4643C881C8E7}" destId="{E1A025FB-E521-3542-959F-E7C7BC9213C3}" srcOrd="1" destOrd="0" presId="urn:microsoft.com/office/officeart/2005/8/layout/vProcess5"/>
    <dgm:cxn modelId="{C965C0C7-20BE-2A4E-ABCD-EF2DAB1D6E1F}" type="presOf" srcId="{D1AC5B7F-188C-4901-9B46-64F87826FCDA}" destId="{D5487AF7-594A-6443-84C8-3A03EA485BD0}" srcOrd="0" destOrd="0" presId="urn:microsoft.com/office/officeart/2005/8/layout/vProcess5"/>
    <dgm:cxn modelId="{4E0AE9C9-2110-4CC0-B772-4B226847E0F5}" srcId="{C776209E-FC82-4D42-9A78-5DC4D6B0CBEA}" destId="{D1AC5B7F-188C-4901-9B46-64F87826FCDA}" srcOrd="0" destOrd="0" parTransId="{1264D729-E9BC-4CF7-8CDE-EF9628063FD8}" sibTransId="{A208795E-51A4-4470-B26E-AB146A0A01CD}"/>
    <dgm:cxn modelId="{BA1893EB-BFAA-3343-B4A0-9277E915F5DF}" type="presOf" srcId="{A1B74E38-4B80-F541-BAF3-5D2388E6E1AD}" destId="{29ABE27D-4740-6147-9656-3309A594E88C}" srcOrd="1" destOrd="0" presId="urn:microsoft.com/office/officeart/2005/8/layout/vProcess5"/>
    <dgm:cxn modelId="{6D62EBBF-B947-784C-BAD9-D5AEB407A6FC}" type="presParOf" srcId="{C6DD2EBF-16D1-4010-AB78-797F3A320BA8}" destId="{78904550-7AD9-411F-86D4-2105BAE2C6A9}" srcOrd="0" destOrd="0" presId="urn:microsoft.com/office/officeart/2005/8/layout/vProcess5"/>
    <dgm:cxn modelId="{CA6F3481-5FE8-794D-8E65-87025BB10097}" type="presParOf" srcId="{C6DD2EBF-16D1-4010-AB78-797F3A320BA8}" destId="{D5487AF7-594A-6443-84C8-3A03EA485BD0}" srcOrd="1" destOrd="0" presId="urn:microsoft.com/office/officeart/2005/8/layout/vProcess5"/>
    <dgm:cxn modelId="{CF330255-813A-4C47-9C0E-D30A13EC9251}" type="presParOf" srcId="{C6DD2EBF-16D1-4010-AB78-797F3A320BA8}" destId="{7B01D886-C253-6149-A171-D97E73E08344}" srcOrd="2" destOrd="0" presId="urn:microsoft.com/office/officeart/2005/8/layout/vProcess5"/>
    <dgm:cxn modelId="{B8C0888B-8939-EC48-9DB0-0E109C346662}" type="presParOf" srcId="{C6DD2EBF-16D1-4010-AB78-797F3A320BA8}" destId="{5E60FC57-17CB-D04D-8695-861760F523DD}" srcOrd="3" destOrd="0" presId="urn:microsoft.com/office/officeart/2005/8/layout/vProcess5"/>
    <dgm:cxn modelId="{E4208F79-2D2E-BB4D-A36D-8100B9477231}" type="presParOf" srcId="{C6DD2EBF-16D1-4010-AB78-797F3A320BA8}" destId="{D353251F-A67E-8D4C-8030-6BB4B9EFDC13}" srcOrd="4" destOrd="0" presId="urn:microsoft.com/office/officeart/2005/8/layout/vProcess5"/>
    <dgm:cxn modelId="{98A05039-69A4-5F49-91F0-CF174EFC2A02}" type="presParOf" srcId="{C6DD2EBF-16D1-4010-AB78-797F3A320BA8}" destId="{34266BDB-95FF-8F45-9D1E-4F90B62A94A8}" srcOrd="5" destOrd="0" presId="urn:microsoft.com/office/officeart/2005/8/layout/vProcess5"/>
    <dgm:cxn modelId="{515F5814-1EFB-6948-9E5A-83506FF7B5DB}" type="presParOf" srcId="{C6DD2EBF-16D1-4010-AB78-797F3A320BA8}" destId="{12712302-E905-9441-A062-35ACAB00DB31}" srcOrd="6" destOrd="0" presId="urn:microsoft.com/office/officeart/2005/8/layout/vProcess5"/>
    <dgm:cxn modelId="{888ECCE7-8B7B-A74F-8366-0421ACC3B06E}" type="presParOf" srcId="{C6DD2EBF-16D1-4010-AB78-797F3A320BA8}" destId="{50DAD3EB-F948-BA44-9E97-CC4B7A3A3414}" srcOrd="7" destOrd="0" presId="urn:microsoft.com/office/officeart/2005/8/layout/vProcess5"/>
    <dgm:cxn modelId="{F41B3882-55E4-4644-A2F3-F8330D234827}" type="presParOf" srcId="{C6DD2EBF-16D1-4010-AB78-797F3A320BA8}" destId="{2727A42E-782B-1A44-BAE7-51171DA12D63}" srcOrd="8" destOrd="0" presId="urn:microsoft.com/office/officeart/2005/8/layout/vProcess5"/>
    <dgm:cxn modelId="{C49BABBF-3ED1-054F-A930-1FC1082AD7C8}" type="presParOf" srcId="{C6DD2EBF-16D1-4010-AB78-797F3A320BA8}" destId="{0948A696-F658-7849-8A54-0AB7C58262CC}" srcOrd="9" destOrd="0" presId="urn:microsoft.com/office/officeart/2005/8/layout/vProcess5"/>
    <dgm:cxn modelId="{4234FA80-105C-DE4E-83B9-DE24BD209CFF}" type="presParOf" srcId="{C6DD2EBF-16D1-4010-AB78-797F3A320BA8}" destId="{29ABE27D-4740-6147-9656-3309A594E88C}" srcOrd="10" destOrd="0" presId="urn:microsoft.com/office/officeart/2005/8/layout/vProcess5"/>
    <dgm:cxn modelId="{1F81E01A-4486-8B46-950C-27E732166814}" type="presParOf" srcId="{C6DD2EBF-16D1-4010-AB78-797F3A320BA8}" destId="{E1A025FB-E521-3542-959F-E7C7BC9213C3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91A69C-B8A0-E742-900F-6A913CBAF55A}">
      <dsp:nvSpPr>
        <dsp:cNvPr id="0" name=""/>
        <dsp:cNvSpPr/>
      </dsp:nvSpPr>
      <dsp:spPr>
        <a:xfrm rot="1644090">
          <a:off x="2573695" y="2307447"/>
          <a:ext cx="1000658" cy="36826"/>
        </a:xfrm>
        <a:custGeom>
          <a:avLst/>
          <a:gdLst/>
          <a:ahLst/>
          <a:cxnLst/>
          <a:rect l="0" t="0" r="0" b="0"/>
          <a:pathLst>
            <a:path>
              <a:moveTo>
                <a:pt x="0" y="18413"/>
              </a:moveTo>
              <a:lnTo>
                <a:pt x="1000658" y="1841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1B9EA-B5E4-A341-9634-045D6517C89A}">
      <dsp:nvSpPr>
        <dsp:cNvPr id="0" name=""/>
        <dsp:cNvSpPr/>
      </dsp:nvSpPr>
      <dsp:spPr>
        <a:xfrm rot="40586">
          <a:off x="2629816" y="1770436"/>
          <a:ext cx="394664" cy="36826"/>
        </a:xfrm>
        <a:custGeom>
          <a:avLst/>
          <a:gdLst/>
          <a:ahLst/>
          <a:cxnLst/>
          <a:rect l="0" t="0" r="0" b="0"/>
          <a:pathLst>
            <a:path>
              <a:moveTo>
                <a:pt x="0" y="18413"/>
              </a:moveTo>
              <a:lnTo>
                <a:pt x="394664" y="1841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FE677A-CB11-EA45-8DA6-9542EB8F7972}">
      <dsp:nvSpPr>
        <dsp:cNvPr id="0" name=""/>
        <dsp:cNvSpPr/>
      </dsp:nvSpPr>
      <dsp:spPr>
        <a:xfrm rot="19966434">
          <a:off x="2577148" y="1229442"/>
          <a:ext cx="951011" cy="36826"/>
        </a:xfrm>
        <a:custGeom>
          <a:avLst/>
          <a:gdLst/>
          <a:ahLst/>
          <a:cxnLst/>
          <a:rect l="0" t="0" r="0" b="0"/>
          <a:pathLst>
            <a:path>
              <a:moveTo>
                <a:pt x="0" y="18413"/>
              </a:moveTo>
              <a:lnTo>
                <a:pt x="951011" y="1841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667967-C400-1341-95E6-4D0A856EB635}">
      <dsp:nvSpPr>
        <dsp:cNvPr id="0" name=""/>
        <dsp:cNvSpPr/>
      </dsp:nvSpPr>
      <dsp:spPr>
        <a:xfrm>
          <a:off x="1132606" y="879043"/>
          <a:ext cx="1743228" cy="174322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5000" b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EAA8DC-34D4-0A42-8968-258CB48CADB6}">
      <dsp:nvSpPr>
        <dsp:cNvPr id="0" name=""/>
        <dsp:cNvSpPr/>
      </dsp:nvSpPr>
      <dsp:spPr>
        <a:xfrm>
          <a:off x="3056357" y="165791"/>
          <a:ext cx="2302102" cy="9758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which game genres to develop</a:t>
          </a:r>
          <a:endParaRPr lang="en-US" sz="1400" kern="1200" dirty="0"/>
        </a:p>
      </dsp:txBody>
      <dsp:txXfrm>
        <a:off x="3393492" y="308704"/>
        <a:ext cx="1627832" cy="690046"/>
      </dsp:txXfrm>
    </dsp:sp>
    <dsp:sp modelId="{448A05BE-1340-204C-9F30-9455F5828627}">
      <dsp:nvSpPr>
        <dsp:cNvPr id="0" name=""/>
        <dsp:cNvSpPr/>
      </dsp:nvSpPr>
      <dsp:spPr>
        <a:xfrm>
          <a:off x="3023319" y="1287705"/>
          <a:ext cx="3304658" cy="104593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Help Game designers in gaining valuable insights to determine which platform to choose.</a:t>
          </a:r>
          <a:endParaRPr lang="en-US" sz="1400" kern="1200" dirty="0"/>
        </a:p>
      </dsp:txBody>
      <dsp:txXfrm>
        <a:off x="3507275" y="1440879"/>
        <a:ext cx="2336746" cy="739588"/>
      </dsp:txXfrm>
    </dsp:sp>
    <dsp:sp modelId="{D997AAE4-153D-194F-AE53-A197F5424DAC}">
      <dsp:nvSpPr>
        <dsp:cNvPr id="0" name=""/>
        <dsp:cNvSpPr/>
      </dsp:nvSpPr>
      <dsp:spPr>
        <a:xfrm>
          <a:off x="3094076" y="2432765"/>
          <a:ext cx="2390039" cy="104593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Which rating system to concentrate on</a:t>
          </a:r>
          <a:endParaRPr lang="en-US" sz="1200" kern="1200" dirty="0"/>
        </a:p>
      </dsp:txBody>
      <dsp:txXfrm>
        <a:off x="3444089" y="2585939"/>
        <a:ext cx="1690013" cy="7395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D0EAEB-AD08-49D6-B39E-40815352DE4B}">
      <dsp:nvSpPr>
        <dsp:cNvPr id="0" name=""/>
        <dsp:cNvSpPr/>
      </dsp:nvSpPr>
      <dsp:spPr>
        <a:xfrm>
          <a:off x="0" y="0"/>
          <a:ext cx="7126187" cy="3293421"/>
        </a:xfrm>
        <a:prstGeom prst="rightArrow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0AAE3C-71EE-43B7-A2F7-5971442E0854}">
      <dsp:nvSpPr>
        <dsp:cNvPr id="0" name=""/>
        <dsp:cNvSpPr/>
      </dsp:nvSpPr>
      <dsp:spPr>
        <a:xfrm>
          <a:off x="89" y="992663"/>
          <a:ext cx="1335418" cy="1317368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Calibri Light" panose="020F0302020204030204"/>
            </a:rPr>
            <a:t> </a:t>
          </a:r>
          <a:r>
            <a:rPr lang="en-US" sz="1000" kern="1200" dirty="0">
              <a:latin typeface="Times New Roman"/>
              <a:cs typeface="Times New Roman"/>
            </a:rPr>
            <a:t>Sales Across regions</a:t>
          </a:r>
          <a:endParaRPr lang="en-US" sz="1000" b="1" kern="1200" dirty="0">
            <a:latin typeface="Times New Roman"/>
            <a:cs typeface="Times New Roman"/>
          </a:endParaRPr>
        </a:p>
      </dsp:txBody>
      <dsp:txXfrm>
        <a:off x="64398" y="1056972"/>
        <a:ext cx="1206800" cy="1188750"/>
      </dsp:txXfrm>
    </dsp:sp>
    <dsp:sp modelId="{CCE0F66C-0A14-4B7D-8958-CEEAF7A27314}">
      <dsp:nvSpPr>
        <dsp:cNvPr id="0" name=""/>
        <dsp:cNvSpPr/>
      </dsp:nvSpPr>
      <dsp:spPr>
        <a:xfrm>
          <a:off x="1411278" y="988026"/>
          <a:ext cx="1335418" cy="1317368"/>
        </a:xfrm>
        <a:prstGeom prst="roundRect">
          <a:avLst/>
        </a:prstGeom>
        <a:solidFill>
          <a:schemeClr val="accent1">
            <a:shade val="50000"/>
            <a:hueOff val="125081"/>
            <a:satOff val="-556"/>
            <a:lumOff val="1383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Times New Roman"/>
              <a:cs typeface="Times New Roman"/>
            </a:rPr>
            <a:t> Genre Performing</a:t>
          </a:r>
        </a:p>
      </dsp:txBody>
      <dsp:txXfrm>
        <a:off x="1475587" y="1052335"/>
        <a:ext cx="1206800" cy="1188750"/>
      </dsp:txXfrm>
    </dsp:sp>
    <dsp:sp modelId="{045811FA-D386-E648-B9C3-0B3ADE45E927}">
      <dsp:nvSpPr>
        <dsp:cNvPr id="0" name=""/>
        <dsp:cNvSpPr/>
      </dsp:nvSpPr>
      <dsp:spPr>
        <a:xfrm>
          <a:off x="2819870" y="988026"/>
          <a:ext cx="1335418" cy="1317368"/>
        </a:xfrm>
        <a:prstGeom prst="roundRect">
          <a:avLst/>
        </a:prstGeom>
        <a:solidFill>
          <a:schemeClr val="accent1">
            <a:shade val="50000"/>
            <a:hueOff val="250163"/>
            <a:satOff val="-1111"/>
            <a:lumOff val="27661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Platform Lifetime </a:t>
          </a:r>
        </a:p>
      </dsp:txBody>
      <dsp:txXfrm>
        <a:off x="2884179" y="1052335"/>
        <a:ext cx="1206800" cy="1188750"/>
      </dsp:txXfrm>
    </dsp:sp>
    <dsp:sp modelId="{AF729A30-341D-4255-87CE-736F17762492}">
      <dsp:nvSpPr>
        <dsp:cNvPr id="0" name=""/>
        <dsp:cNvSpPr/>
      </dsp:nvSpPr>
      <dsp:spPr>
        <a:xfrm>
          <a:off x="4228461" y="988026"/>
          <a:ext cx="1335418" cy="1317368"/>
        </a:xfrm>
        <a:prstGeom prst="roundRect">
          <a:avLst/>
        </a:prstGeom>
        <a:solidFill>
          <a:schemeClr val="accent1">
            <a:shade val="50000"/>
            <a:hueOff val="375244"/>
            <a:satOff val="-1667"/>
            <a:lumOff val="41491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Times New Roman"/>
              <a:cs typeface="Times New Roman"/>
            </a:rPr>
            <a:t>Rating system</a:t>
          </a:r>
        </a:p>
      </dsp:txBody>
      <dsp:txXfrm>
        <a:off x="4292770" y="1052335"/>
        <a:ext cx="1206800" cy="1188750"/>
      </dsp:txXfrm>
    </dsp:sp>
    <dsp:sp modelId="{B84D8167-B83C-4185-BCE5-363E0ECAEC8B}">
      <dsp:nvSpPr>
        <dsp:cNvPr id="0" name=""/>
        <dsp:cNvSpPr/>
      </dsp:nvSpPr>
      <dsp:spPr>
        <a:xfrm>
          <a:off x="5637053" y="988026"/>
          <a:ext cx="1335418" cy="1317368"/>
        </a:xfrm>
        <a:prstGeom prst="roundRect">
          <a:avLst/>
        </a:prstGeom>
        <a:solidFill>
          <a:schemeClr val="accent1">
            <a:shade val="50000"/>
            <a:hueOff val="250163"/>
            <a:satOff val="-1111"/>
            <a:lumOff val="27661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Times New Roman"/>
              <a:cs typeface="Times New Roman"/>
            </a:rPr>
            <a:t>Top 3 modern game</a:t>
          </a:r>
        </a:p>
      </dsp:txBody>
      <dsp:txXfrm>
        <a:off x="5701362" y="1052335"/>
        <a:ext cx="1206800" cy="1188750"/>
      </dsp:txXfrm>
    </dsp:sp>
    <dsp:sp modelId="{5B6497D2-40D4-4E36-A366-95BC852CFBCC}">
      <dsp:nvSpPr>
        <dsp:cNvPr id="0" name=""/>
        <dsp:cNvSpPr/>
      </dsp:nvSpPr>
      <dsp:spPr>
        <a:xfrm>
          <a:off x="7045645" y="988026"/>
          <a:ext cx="1335418" cy="1317368"/>
        </a:xfrm>
        <a:prstGeom prst="roundRect">
          <a:avLst/>
        </a:prstGeom>
        <a:solidFill>
          <a:schemeClr val="accent1">
            <a:shade val="50000"/>
            <a:hueOff val="125081"/>
            <a:satOff val="-556"/>
            <a:lumOff val="1383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Times New Roman"/>
              <a:cs typeface="Times New Roman"/>
            </a:rPr>
            <a:t>Conclusion/Question</a:t>
          </a:r>
        </a:p>
      </dsp:txBody>
      <dsp:txXfrm>
        <a:off x="7109954" y="1052335"/>
        <a:ext cx="1206800" cy="11887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7ED586-BD8D-914B-B15A-F4166148B2E0}">
      <dsp:nvSpPr>
        <dsp:cNvPr id="0" name=""/>
        <dsp:cNvSpPr/>
      </dsp:nvSpPr>
      <dsp:spPr>
        <a:xfrm>
          <a:off x="0" y="0"/>
          <a:ext cx="2878540" cy="1216800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Median platform lifetime is around 10 years.</a:t>
          </a:r>
          <a:endParaRPr lang="en-US" sz="2400" kern="1200" dirty="0"/>
        </a:p>
      </dsp:txBody>
      <dsp:txXfrm>
        <a:off x="59399" y="59399"/>
        <a:ext cx="2759742" cy="10980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7ED586-BD8D-914B-B15A-F4166148B2E0}">
      <dsp:nvSpPr>
        <dsp:cNvPr id="0" name=""/>
        <dsp:cNvSpPr/>
      </dsp:nvSpPr>
      <dsp:spPr>
        <a:xfrm>
          <a:off x="0" y="0"/>
          <a:ext cx="2878540" cy="121680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 outlier platform lifetime is 35 years.</a:t>
          </a:r>
        </a:p>
      </dsp:txBody>
      <dsp:txXfrm>
        <a:off x="59399" y="59399"/>
        <a:ext cx="2759742" cy="10980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487AF7-594A-6443-84C8-3A03EA485BD0}">
      <dsp:nvSpPr>
        <dsp:cNvPr id="0" name=""/>
        <dsp:cNvSpPr/>
      </dsp:nvSpPr>
      <dsp:spPr>
        <a:xfrm>
          <a:off x="0" y="0"/>
          <a:ext cx="6203697" cy="78408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Action and sports consistently dominate in Global sales. Develop</a:t>
          </a:r>
          <a:r>
            <a:rPr lang="en-US" sz="1400" b="0" i="0" kern="1200" dirty="0"/>
            <a:t> action or sports games for North America, Europe, or other regions excluding Japan, because the role-playing genre dominates the Japanese market.</a:t>
          </a:r>
          <a:endParaRPr lang="en-US" sz="1400" kern="1200" dirty="0"/>
        </a:p>
      </dsp:txBody>
      <dsp:txXfrm>
        <a:off x="22965" y="22965"/>
        <a:ext cx="5291357" cy="738151"/>
      </dsp:txXfrm>
    </dsp:sp>
    <dsp:sp modelId="{7B01D886-C253-6149-A171-D97E73E08344}">
      <dsp:nvSpPr>
        <dsp:cNvPr id="0" name=""/>
        <dsp:cNvSpPr/>
      </dsp:nvSpPr>
      <dsp:spPr>
        <a:xfrm>
          <a:off x="519559" y="926642"/>
          <a:ext cx="6203697" cy="784081"/>
        </a:xfrm>
        <a:prstGeom prst="roundRect">
          <a:avLst>
            <a:gd name="adj" fmla="val 10000"/>
          </a:avLst>
        </a:prstGeom>
        <a:solidFill>
          <a:schemeClr val="accent5">
            <a:hueOff val="-1102852"/>
            <a:satOff val="-5923"/>
            <a:lumOff val="2026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n-lt"/>
            </a:rPr>
            <a:t>Despite having the lowest percentage, it’s noteworthy that action contributes the most global sales.</a:t>
          </a:r>
          <a:endParaRPr lang="en-US" sz="1400" kern="1200" dirty="0"/>
        </a:p>
      </dsp:txBody>
      <dsp:txXfrm>
        <a:off x="542524" y="949607"/>
        <a:ext cx="5128554" cy="738151"/>
      </dsp:txXfrm>
    </dsp:sp>
    <dsp:sp modelId="{5E60FC57-17CB-D04D-8695-861760F523DD}">
      <dsp:nvSpPr>
        <dsp:cNvPr id="0" name=""/>
        <dsp:cNvSpPr/>
      </dsp:nvSpPr>
      <dsp:spPr>
        <a:xfrm>
          <a:off x="1031364" y="1853284"/>
          <a:ext cx="6203697" cy="784081"/>
        </a:xfrm>
        <a:prstGeom prst="roundRect">
          <a:avLst>
            <a:gd name="adj" fmla="val 10000"/>
          </a:avLst>
        </a:prstGeom>
        <a:solidFill>
          <a:schemeClr val="accent5">
            <a:hueOff val="-2205705"/>
            <a:satOff val="-11847"/>
            <a:lumOff val="4052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dirty="0"/>
            <a:t>Long-lived platforms include GB, Xbox360, PS2 and PS3, Wii. The lifetime of the platform is around 9 years.</a:t>
          </a:r>
          <a:r>
            <a:rPr lang="en-US" sz="1400" kern="1200" dirty="0">
              <a:latin typeface="+mn-lt"/>
            </a:rPr>
            <a:t> The DS Platform game has remarkable 35-year lifetime.</a:t>
          </a:r>
          <a:endParaRPr lang="en-US" sz="1400" kern="1200" dirty="0"/>
        </a:p>
      </dsp:txBody>
      <dsp:txXfrm>
        <a:off x="1054329" y="1876249"/>
        <a:ext cx="5136309" cy="738151"/>
      </dsp:txXfrm>
    </dsp:sp>
    <dsp:sp modelId="{D353251F-A67E-8D4C-8030-6BB4B9EFDC13}">
      <dsp:nvSpPr>
        <dsp:cNvPr id="0" name=""/>
        <dsp:cNvSpPr/>
      </dsp:nvSpPr>
      <dsp:spPr>
        <a:xfrm>
          <a:off x="1550924" y="2779927"/>
          <a:ext cx="6203697" cy="784081"/>
        </a:xfrm>
        <a:prstGeom prst="roundRect">
          <a:avLst>
            <a:gd name="adj" fmla="val 10000"/>
          </a:avLst>
        </a:prstGeom>
        <a:solidFill>
          <a:schemeClr val="accent5">
            <a:hueOff val="-3308557"/>
            <a:satOff val="-17770"/>
            <a:lumOff val="6078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dirty="0"/>
            <a:t>Over time, there has been a noticeable shift from “E” (everyone)to the trend towards designing games with “M” (Mature) rating. Concentrate on designing games for adults.</a:t>
          </a:r>
          <a:endParaRPr lang="en-US" sz="1400" kern="1200" dirty="0"/>
        </a:p>
      </dsp:txBody>
      <dsp:txXfrm>
        <a:off x="1573889" y="2802892"/>
        <a:ext cx="5128554" cy="738151"/>
      </dsp:txXfrm>
    </dsp:sp>
    <dsp:sp modelId="{34266BDB-95FF-8F45-9D1E-4F90B62A94A8}">
      <dsp:nvSpPr>
        <dsp:cNvPr id="0" name=""/>
        <dsp:cNvSpPr/>
      </dsp:nvSpPr>
      <dsp:spPr>
        <a:xfrm>
          <a:off x="5694044" y="600535"/>
          <a:ext cx="509653" cy="50965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5808716" y="600535"/>
        <a:ext cx="280309" cy="383514"/>
      </dsp:txXfrm>
    </dsp:sp>
    <dsp:sp modelId="{12712302-E905-9441-A062-35ACAB00DB31}">
      <dsp:nvSpPr>
        <dsp:cNvPr id="0" name=""/>
        <dsp:cNvSpPr/>
      </dsp:nvSpPr>
      <dsp:spPr>
        <a:xfrm>
          <a:off x="6213603" y="1527177"/>
          <a:ext cx="509653" cy="50965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1894363"/>
            <a:satOff val="-6849"/>
            <a:lumOff val="462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6328275" y="1527177"/>
        <a:ext cx="280309" cy="383514"/>
      </dsp:txXfrm>
    </dsp:sp>
    <dsp:sp modelId="{50DAD3EB-F948-BA44-9E97-CC4B7A3A3414}">
      <dsp:nvSpPr>
        <dsp:cNvPr id="0" name=""/>
        <dsp:cNvSpPr/>
      </dsp:nvSpPr>
      <dsp:spPr>
        <a:xfrm>
          <a:off x="6725409" y="2453820"/>
          <a:ext cx="509653" cy="50965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3788726"/>
            <a:satOff val="-13699"/>
            <a:lumOff val="923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6840081" y="2453820"/>
        <a:ext cx="280309" cy="383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png>
</file>

<file path=ppt/media/image14.sv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8c4e35fe20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8c4e35fe20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Turn to Tableau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8c4e35fe20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8c4e35fe20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i="1" dirty="0">
                <a:solidFill>
                  <a:srgbClr val="61D836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This is Area plot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800" i="1" dirty="0">
              <a:solidFill>
                <a:srgbClr val="61D836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i="1" dirty="0">
                <a:solidFill>
                  <a:srgbClr val="61D836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Genre Sales Percentages by year formula: it divides the global sales for each genre in a particular year by the total global sales for that year, and then multiplies the result by 100.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c4e35fe20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8c4e35fe20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816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8c4e35fe20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8c4e35fe20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c4e35fe20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8c4e35fe20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rgbClr val="61D836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Between 2000 and 2010, the majority of games were created with ‘E' (Everyone) rating. However, over time, there has been a noticeable shift in the trend towards designing games with ‘M' (Mature) rating. So, the game designers may consider design games for adults to make success.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see the evidence for the rating trend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numbers and characters tells the story          </a:t>
            </a:r>
          </a:p>
          <a:p>
            <a:endParaRPr lang="en-US" dirty="0"/>
          </a:p>
          <a:p>
            <a:r>
              <a:rPr lang="en-US" dirty="0"/>
              <a:t>make the most sales Which means unlocking the secret of success </a:t>
            </a:r>
          </a:p>
        </p:txBody>
      </p:sp>
    </p:spTree>
    <p:extLst>
      <p:ext uri="{BB962C8B-B14F-4D97-AF65-F5344CB8AC3E}">
        <p14:creationId xmlns:p14="http://schemas.microsoft.com/office/powerpoint/2010/main" val="3796643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18" y="841772"/>
            <a:ext cx="6593681" cy="17907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18" y="2701528"/>
            <a:ext cx="6593681" cy="1241822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4057651"/>
            <a:ext cx="2057400" cy="273844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18" y="4057651"/>
            <a:ext cx="3843665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4057650"/>
            <a:ext cx="578317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4849403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3843015"/>
            <a:ext cx="7433144" cy="51185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2163035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2" y="457200"/>
            <a:ext cx="7429466" cy="257175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314700"/>
            <a:ext cx="7428344" cy="10286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5461799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3" y="2524168"/>
            <a:ext cx="656422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232439"/>
            <a:ext cx="7429502" cy="1117122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60" name="TextBox 59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933380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3493241"/>
            <a:ext cx="7428379" cy="855483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127323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939" y="2520197"/>
            <a:ext cx="2406551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008226"/>
            <a:ext cx="2388289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78159" y="2522576"/>
            <a:ext cx="2396873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005847"/>
            <a:ext cx="2396226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2520197"/>
            <a:ext cx="2396226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1816541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000249"/>
            <a:ext cx="2396430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3735644"/>
            <a:ext cx="2396430" cy="61338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3303447"/>
            <a:ext cx="240030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000249"/>
            <a:ext cx="2399205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3735643"/>
            <a:ext cx="2400300" cy="60775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3303446"/>
            <a:ext cx="2393056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000249"/>
            <a:ext cx="2396227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3735641"/>
            <a:ext cx="2396226" cy="60775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9801209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424685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457200"/>
            <a:ext cx="1503758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457200"/>
            <a:ext cx="5811443" cy="3886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52628690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7055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9981169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871822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1687114"/>
            <a:ext cx="3658792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687114"/>
            <a:ext cx="3656408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0900248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2305048"/>
            <a:ext cx="3658793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6" y="1687114"/>
            <a:ext cx="3484952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5048"/>
            <a:ext cx="3656408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412753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127223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03815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444499"/>
            <a:ext cx="4418407" cy="389890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1687114"/>
            <a:ext cx="2892028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7600008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1687114"/>
            <a:ext cx="4450883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4635997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59" y="463888"/>
            <a:ext cx="7429499" cy="110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56348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amingpark.it/0928/pokemon-x-pokemon-y-trucchi-guide/" TargetMode="External"/><Relationship Id="rId3" Type="http://schemas.openxmlformats.org/officeDocument/2006/relationships/image" Target="../media/image10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nintendoblast.com.br/2018/09/call-of-duty-black-ops-4-possibilidade-port-switch.html" TargetMode="External"/><Relationship Id="rId5" Type="http://schemas.openxmlformats.org/officeDocument/2006/relationships/image" Target="../media/image11.jpg"/><Relationship Id="rId4" Type="http://schemas.openxmlformats.org/officeDocument/2006/relationships/hyperlink" Target="https://geekmatic.blogspot.com/2013/07/tour-world-of-grand-theft-auto-v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rush4ratio/video-game-sales-with-ratings" TargetMode="Externa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diagramDrawing" Target="../diagrams/drawing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diagramColors" Target="../diagrams/colors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3.xml"/><Relationship Id="rId11" Type="http://schemas.openxmlformats.org/officeDocument/2006/relationships/diagramQuickStyle" Target="../diagrams/quickStyle4.xml"/><Relationship Id="rId5" Type="http://schemas.openxmlformats.org/officeDocument/2006/relationships/diagramQuickStyle" Target="../diagrams/quickStyle3.xml"/><Relationship Id="rId10" Type="http://schemas.openxmlformats.org/officeDocument/2006/relationships/diagramLayout" Target="../diagrams/layout4.xml"/><Relationship Id="rId4" Type="http://schemas.openxmlformats.org/officeDocument/2006/relationships/diagramLayout" Target="../diagrams/layout3.xml"/><Relationship Id="rId9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Nintendo-DS-Lite-Black-Open.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3djuegos.com/noticia/148458/0/new-super-mario-bros-wii/10-millones-unidades-vendidas/eeuu/" TargetMode="Externa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881449" y="1334530"/>
            <a:ext cx="7085223" cy="16240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+mn-lt"/>
              </a:rPr>
              <a:t>Unlocking The Secrets of Successful Game Design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5ADCB7-A42B-9F23-2D41-8FEC88979DE8}"/>
              </a:ext>
            </a:extLst>
          </p:cNvPr>
          <p:cNvSpPr txBox="1"/>
          <p:nvPr/>
        </p:nvSpPr>
        <p:spPr>
          <a:xfrm>
            <a:off x="6834063" y="4436360"/>
            <a:ext cx="1132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n-lt"/>
              </a:rPr>
              <a:t>Cheng</a:t>
            </a:r>
            <a:r>
              <a:rPr lang="en-US" dirty="0"/>
              <a:t> Yin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BDEDD-EA50-15CB-E46C-D2842F032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23106"/>
            <a:ext cx="8520600" cy="707400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Top 10 Platform Lifetime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6888779-AB54-0502-8E7A-AB9FD2F8F7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136303"/>
              </p:ext>
            </p:extLst>
          </p:nvPr>
        </p:nvGraphicFramePr>
        <p:xfrm>
          <a:off x="406400" y="1030506"/>
          <a:ext cx="3820160" cy="354604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236007">
                  <a:extLst>
                    <a:ext uri="{9D8B030D-6E8A-4147-A177-3AD203B41FA5}">
                      <a16:colId xmlns:a16="http://schemas.microsoft.com/office/drawing/2014/main" val="200044344"/>
                    </a:ext>
                  </a:extLst>
                </a:gridCol>
                <a:gridCol w="2584153">
                  <a:extLst>
                    <a:ext uri="{9D8B030D-6E8A-4147-A177-3AD203B41FA5}">
                      <a16:colId xmlns:a16="http://schemas.microsoft.com/office/drawing/2014/main" val="2129267720"/>
                    </a:ext>
                  </a:extLst>
                </a:gridCol>
              </a:tblGrid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Platform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Lifetime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3016162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GB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13.0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5463448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PS2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11.0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3972388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X360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11.0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7247499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NES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11.0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5332450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PSP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11.0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1196017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PS3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10.0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5526369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Wii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10.0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5314906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DC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10.0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3065361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SNES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9.0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389581"/>
                  </a:ext>
                </a:extLst>
              </a:tr>
              <a:tr h="322368"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2600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+mj-lt"/>
                        <a:buNone/>
                      </a:pPr>
                      <a:r>
                        <a:rPr lang="en-US" sz="13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9.0</a:t>
                      </a:r>
                    </a:p>
                  </a:txBody>
                  <a:tcPr marL="82550" marR="82550" marT="41275" marB="41275"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588075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E67E449-2389-7458-C640-6D90F51745DF}"/>
              </a:ext>
            </a:extLst>
          </p:cNvPr>
          <p:cNvSpPr txBox="1"/>
          <p:nvPr/>
        </p:nvSpPr>
        <p:spPr>
          <a:xfrm>
            <a:off x="4389120" y="2117730"/>
            <a:ext cx="4563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rPr>
              <a:t>Long-lived platforms include GB, Xbox360, PS2 and PS3, Wii.</a:t>
            </a:r>
            <a:endParaRPr lang="en-US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1062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Rating system </a:t>
            </a:r>
            <a:endParaRPr dirty="0">
              <a:latin typeface="+mj-lt"/>
            </a:endParaRPr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#"EC" ("Early childhood") - "For Young Children"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#“E” (“Everyone”) - “For everyone”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#“E10 +” (“Everyone 10 and older”) - “For everyone 10 and older”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#"T" ("Teen") - "Teens": For people aged 13 and over. 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#"M" ("Mature") - "For Adults"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#"AO" ("Adults Only 18 +") - "Adults Only"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latin typeface="+mn-lt"/>
              </a:rPr>
              <a:t>#"RP" ("Rating Pending") - "Rating Pending"</a:t>
            </a:r>
            <a:endParaRPr dirty="0">
              <a:latin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280114" y="249298"/>
            <a:ext cx="8520600" cy="535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Rating Trend</a:t>
            </a:r>
            <a:endParaRPr dirty="0">
              <a:latin typeface="+mj-lt"/>
            </a:endParaRPr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248529" y="900333"/>
            <a:ext cx="8583771" cy="3668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529" y="900333"/>
            <a:ext cx="8583771" cy="3668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61E02-308C-94DF-E1CC-8032FD4D5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20" y="204921"/>
            <a:ext cx="8520600" cy="7074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  <a:cs typeface="Times New Roman" panose="02020603050405020304" pitchFamily="18" charset="0"/>
              </a:rPr>
              <a:t>Modern Games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3517613-F38B-FBB4-C3B1-41E2DC5E49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000354"/>
              </p:ext>
            </p:extLst>
          </p:nvPr>
        </p:nvGraphicFramePr>
        <p:xfrm>
          <a:off x="254643" y="1115027"/>
          <a:ext cx="7989733" cy="3116151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91089">
                  <a:extLst>
                    <a:ext uri="{9D8B030D-6E8A-4147-A177-3AD203B41FA5}">
                      <a16:colId xmlns:a16="http://schemas.microsoft.com/office/drawing/2014/main" val="3034703441"/>
                    </a:ext>
                  </a:extLst>
                </a:gridCol>
                <a:gridCol w="1095003">
                  <a:extLst>
                    <a:ext uri="{9D8B030D-6E8A-4147-A177-3AD203B41FA5}">
                      <a16:colId xmlns:a16="http://schemas.microsoft.com/office/drawing/2014/main" val="3817818278"/>
                    </a:ext>
                  </a:extLst>
                </a:gridCol>
                <a:gridCol w="1304500">
                  <a:extLst>
                    <a:ext uri="{9D8B030D-6E8A-4147-A177-3AD203B41FA5}">
                      <a16:colId xmlns:a16="http://schemas.microsoft.com/office/drawing/2014/main" val="2384330054"/>
                    </a:ext>
                  </a:extLst>
                </a:gridCol>
                <a:gridCol w="885507">
                  <a:extLst>
                    <a:ext uri="{9D8B030D-6E8A-4147-A177-3AD203B41FA5}">
                      <a16:colId xmlns:a16="http://schemas.microsoft.com/office/drawing/2014/main" val="3575839205"/>
                    </a:ext>
                  </a:extLst>
                </a:gridCol>
                <a:gridCol w="1095003">
                  <a:extLst>
                    <a:ext uri="{9D8B030D-6E8A-4147-A177-3AD203B41FA5}">
                      <a16:colId xmlns:a16="http://schemas.microsoft.com/office/drawing/2014/main" val="3031708315"/>
                    </a:ext>
                  </a:extLst>
                </a:gridCol>
                <a:gridCol w="2718631">
                  <a:extLst>
                    <a:ext uri="{9D8B030D-6E8A-4147-A177-3AD203B41FA5}">
                      <a16:colId xmlns:a16="http://schemas.microsoft.com/office/drawing/2014/main" val="2828461217"/>
                    </a:ext>
                  </a:extLst>
                </a:gridCol>
              </a:tblGrid>
              <a:tr h="480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Name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Platform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of Release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Genre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Rating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Global Sales (in million)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3531834"/>
                  </a:ext>
                </a:extLst>
              </a:tr>
              <a:tr h="480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Grand Theft Auto V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PS3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2013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Action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M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21.04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36534950"/>
                  </a:ext>
                </a:extLst>
              </a:tr>
              <a:tr h="480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Grand Theft Auto V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X360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2013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Action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M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16.27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916434"/>
                  </a:ext>
                </a:extLst>
              </a:tr>
              <a:tr h="480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Call of Duty: Black Ops 3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PS4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2015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Shooter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14.63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96753892"/>
                  </a:ext>
                </a:extLst>
              </a:tr>
              <a:tr h="71442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Pokémon X/Pokémon Y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3DS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2013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Role-Playing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RP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14.6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5526191"/>
                  </a:ext>
                </a:extLst>
              </a:tr>
              <a:tr h="480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Call of Duty: Black Ops II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PS3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chemeClr val="tx1"/>
                          </a:solidFill>
                          <a:effectLst/>
                        </a:rPr>
                        <a:t>2012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Shooter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M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13.79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785796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0F5F44F-B1F1-CB9A-6437-DD9C05784C31}"/>
              </a:ext>
            </a:extLst>
          </p:cNvPr>
          <p:cNvSpPr txBox="1"/>
          <p:nvPr/>
        </p:nvSpPr>
        <p:spPr>
          <a:xfrm>
            <a:off x="187695" y="4231178"/>
            <a:ext cx="7999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+mn-lt"/>
              </a:rPr>
              <a:t>This is what we’ve observed from the rating trend: Game designed for adults make the most sales</a:t>
            </a:r>
            <a:r>
              <a:rPr lang="en-US" sz="1800" dirty="0"/>
              <a:t>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36441F-E7CE-FF6A-B74E-8DFD0A4CCB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125109" y="13875"/>
            <a:ext cx="1945640" cy="110114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6EBE40A-47F9-8B06-6494-087310155B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070749" y="6936"/>
            <a:ext cx="1945640" cy="11150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1100BE-EB07-3183-034C-1E33BE1AA6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016389" y="0"/>
            <a:ext cx="1914251" cy="111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7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66EE2-2374-C476-F3B9-9F87615AA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97616"/>
            <a:ext cx="8520600" cy="7074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Conclusion </a:t>
            </a:r>
          </a:p>
        </p:txBody>
      </p:sp>
      <p:graphicFrame>
        <p:nvGraphicFramePr>
          <p:cNvPr id="4" name="Diagram 21">
            <a:extLst>
              <a:ext uri="{FF2B5EF4-FFF2-40B4-BE49-F238E27FC236}">
                <a16:creationId xmlns:a16="http://schemas.microsoft.com/office/drawing/2014/main" id="{96E32733-1E97-4903-C84B-A2C65B54D3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8978031"/>
              </p:ext>
            </p:extLst>
          </p:nvPr>
        </p:nvGraphicFramePr>
        <p:xfrm>
          <a:off x="311700" y="1005016"/>
          <a:ext cx="7754622" cy="3564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930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5487AF7-594A-6443-84C8-3A03EA485B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D5487AF7-594A-6443-84C8-3A03EA485B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4266BDB-95FF-8F45-9D1E-4F90B62A94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34266BDB-95FF-8F45-9D1E-4F90B62A94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B01D886-C253-6149-A171-D97E73E083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7B01D886-C253-6149-A171-D97E73E083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2712302-E905-9441-A062-35ACAB00DB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12712302-E905-9441-A062-35ACAB00DB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E60FC57-17CB-D04D-8695-861760F523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5E60FC57-17CB-D04D-8695-861760F523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0DAD3EB-F948-BA44-9E97-CC4B7A3A34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4">
                                            <p:graphicEl>
                                              <a:dgm id="{50DAD3EB-F948-BA44-9E97-CC4B7A3A34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353251F-A67E-8D4C-8030-6BB4B9EFD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dgm id="{D353251F-A67E-8D4C-8030-6BB4B9EFDC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1A55A-E44B-53F3-EDE6-F0184FB75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0554" y="485695"/>
            <a:ext cx="3350844" cy="2295406"/>
          </a:xfrm>
        </p:spPr>
        <p:txBody>
          <a:bodyPr spcFirstLastPara="1" vert="horz" wrap="square" lIns="68580" tIns="34290" rIns="68580" bIns="34290" rtlCol="0" anchor="b" anchorCtr="0">
            <a:normAutofit/>
          </a:bodyPr>
          <a:lstStyle/>
          <a:p>
            <a:pPr algn="ctr"/>
            <a:r>
              <a:rPr lang="en-US" sz="4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22" name="Graphic 5" descr="Smiling Face with No Fill">
            <a:extLst>
              <a:ext uri="{FF2B5EF4-FFF2-40B4-BE49-F238E27FC236}">
                <a16:creationId xmlns:a16="http://schemas.microsoft.com/office/drawing/2014/main" id="{30B06855-F5AD-171D-19A5-F1F1A92D6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1377" y="1449859"/>
            <a:ext cx="3081303" cy="2858530"/>
          </a:xfrm>
          <a:custGeom>
            <a:avLst/>
            <a:gdLst/>
            <a:ahLst/>
            <a:cxnLst/>
            <a:rect l="l" t="t" r="r" b="b"/>
            <a:pathLst>
              <a:path w="4273177" h="4470400">
                <a:moveTo>
                  <a:pt x="75080" y="0"/>
                </a:moveTo>
                <a:lnTo>
                  <a:pt x="4198097" y="0"/>
                </a:lnTo>
                <a:cubicBezTo>
                  <a:pt x="4239563" y="0"/>
                  <a:pt x="4273177" y="33614"/>
                  <a:pt x="4273177" y="75080"/>
                </a:cubicBezTo>
                <a:lnTo>
                  <a:pt x="4273177" y="4395320"/>
                </a:lnTo>
                <a:cubicBezTo>
                  <a:pt x="4273177" y="4436786"/>
                  <a:pt x="4239563" y="4470400"/>
                  <a:pt x="4198097" y="4470400"/>
                </a:cubicBezTo>
                <a:lnTo>
                  <a:pt x="75080" y="4470400"/>
                </a:lnTo>
                <a:cubicBezTo>
                  <a:pt x="33614" y="4470400"/>
                  <a:pt x="0" y="4436786"/>
                  <a:pt x="0" y="4395320"/>
                </a:cubicBezTo>
                <a:lnTo>
                  <a:pt x="0" y="75080"/>
                </a:lnTo>
                <a:cubicBezTo>
                  <a:pt x="0" y="33614"/>
                  <a:pt x="33614" y="0"/>
                  <a:pt x="750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35153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6375CD-42A2-99E3-F9EE-D45908FA14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034" y="1953351"/>
            <a:ext cx="3442016" cy="1022400"/>
          </a:xfrm>
        </p:spPr>
        <p:txBody>
          <a:bodyPr>
            <a:normAutofit fontScale="90000"/>
          </a:bodyPr>
          <a:lstStyle/>
          <a:p>
            <a:r>
              <a:rPr lang="en-US" dirty="0"/>
              <a:t>Self-Introduction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2601" y="2764641"/>
            <a:ext cx="3069394" cy="1719436"/>
          </a:xfrm>
        </p:spPr>
        <p:txBody>
          <a:bodyPr spcFirstLastPara="1" vert="horz" wrap="square" lIns="68580" tIns="34290" rIns="68580" bIns="34290" rtlCol="0" anchor="t" anchorCtr="0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Cheng Yin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A92CA0-16CB-2214-01E7-5FDEEC57DF33}"/>
              </a:ext>
            </a:extLst>
          </p:cNvPr>
          <p:cNvSpPr txBox="1"/>
          <p:nvPr/>
        </p:nvSpPr>
        <p:spPr>
          <a:xfrm>
            <a:off x="4229483" y="1152130"/>
            <a:ext cx="3918980" cy="28392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ea typeface="Calibri"/>
                <a:cs typeface="Calibri"/>
              </a:rPr>
              <a:t>Data Analyst – 6 years at Random company</a:t>
            </a:r>
          </a:p>
          <a:p>
            <a:endParaRPr lang="en-US" dirty="0">
              <a:latin typeface="Times New Roman"/>
              <a:ea typeface="Calibri"/>
              <a:cs typeface="Calibri"/>
            </a:endParaRPr>
          </a:p>
          <a:p>
            <a:endParaRPr lang="en-US" dirty="0">
              <a:latin typeface="Times New Roman"/>
              <a:ea typeface="Calibri"/>
              <a:cs typeface="Calibri"/>
            </a:endParaRPr>
          </a:p>
          <a:p>
            <a:endParaRPr lang="en-US" dirty="0">
              <a:latin typeface="Times New Roman"/>
              <a:ea typeface="Calibri"/>
              <a:cs typeface="Calibri"/>
            </a:endParaRPr>
          </a:p>
          <a:p>
            <a:r>
              <a:rPr lang="en-US" dirty="0">
                <a:latin typeface="Times New Roman"/>
                <a:ea typeface="Calibri"/>
                <a:cs typeface="Calibri"/>
              </a:rPr>
              <a:t>Bachelor degree in Mathematics</a:t>
            </a:r>
            <a:endParaRPr lang="en-US" dirty="0">
              <a:latin typeface="Times New Roman"/>
              <a:cs typeface="Times New Roman"/>
            </a:endParaRPr>
          </a:p>
          <a:p>
            <a:endParaRPr lang="en-US" dirty="0">
              <a:latin typeface="Times New Roman"/>
              <a:ea typeface="Calibri"/>
              <a:cs typeface="Calibri"/>
            </a:endParaRPr>
          </a:p>
          <a:p>
            <a:endParaRPr lang="en-US" dirty="0">
              <a:latin typeface="Times New Roman"/>
              <a:ea typeface="Calibri"/>
              <a:cs typeface="Calibri"/>
            </a:endParaRPr>
          </a:p>
          <a:p>
            <a:endParaRPr lang="en-US" dirty="0">
              <a:latin typeface="Times New Roman"/>
              <a:ea typeface="Calibri"/>
              <a:cs typeface="Calibri"/>
            </a:endParaRPr>
          </a:p>
          <a:p>
            <a:r>
              <a:rPr lang="en-US" dirty="0">
                <a:latin typeface="Times New Roman"/>
                <a:ea typeface="Calibri"/>
                <a:cs typeface="Calibri"/>
              </a:rPr>
              <a:t>Certified in SQL, Python, Tableau</a:t>
            </a:r>
          </a:p>
        </p:txBody>
      </p:sp>
    </p:spTree>
    <p:extLst>
      <p:ext uri="{BB962C8B-B14F-4D97-AF65-F5344CB8AC3E}">
        <p14:creationId xmlns:p14="http://schemas.microsoft.com/office/powerpoint/2010/main" val="3983961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2BC4-1422-AF6F-EF4B-93E8734F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The Data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8BCB-C071-6C65-C0C3-4CD144C57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25"/>
            <a:ext cx="8520600" cy="3416600"/>
          </a:xfrm>
        </p:spPr>
        <p:txBody>
          <a:bodyPr>
            <a:normAutofit lnSpcReduction="10000"/>
          </a:bodyPr>
          <a:lstStyle/>
          <a:p>
            <a:pPr marL="114300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Sales data for video games in different regions from 1980 to 2020.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Game platform data from 1980 to 2020.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Game rating data from 1980 to 2020.</a:t>
            </a:r>
          </a:p>
          <a:p>
            <a:pPr marL="114300" indent="0">
              <a:buNone/>
            </a:pPr>
            <a:endParaRPr lang="en-US" sz="1200" dirty="0">
              <a:latin typeface="+mn-lt"/>
            </a:endParaRPr>
          </a:p>
          <a:p>
            <a:pPr marL="114300" indent="0">
              <a:buNone/>
            </a:pPr>
            <a:endParaRPr lang="en-US" sz="1200" dirty="0">
              <a:latin typeface="+mn-lt"/>
            </a:endParaRPr>
          </a:p>
          <a:p>
            <a:pPr marL="114300" indent="0">
              <a:buNone/>
            </a:pPr>
            <a:endParaRPr lang="en-US" sz="1200" dirty="0">
              <a:latin typeface="+mn-lt"/>
            </a:endParaRPr>
          </a:p>
          <a:p>
            <a:pPr marL="114300" indent="0">
              <a:buNone/>
            </a:pPr>
            <a:endParaRPr lang="en-US" sz="1200" dirty="0">
              <a:latin typeface="+mn-lt"/>
            </a:endParaRPr>
          </a:p>
          <a:p>
            <a:pPr marL="114300" indent="0">
              <a:buNone/>
            </a:pPr>
            <a:r>
              <a:rPr lang="en-US" sz="1200" dirty="0">
                <a:latin typeface="+mn-lt"/>
              </a:rPr>
              <a:t>         More details:  </a:t>
            </a:r>
            <a:endParaRPr lang="en-US" sz="1200" b="1" u="sng" dirty="0">
              <a:solidFill>
                <a:schemeClr val="bg2">
                  <a:lumMod val="50000"/>
                </a:schemeClr>
              </a:solidFill>
              <a:effectLst/>
              <a:latin typeface="+mn-lt"/>
              <a:ea typeface="SimSun" panose="02010600030101010101" pitchFamily="2" charset="-122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114300" indent="0">
              <a:buNone/>
            </a:pPr>
            <a:r>
              <a:rPr lang="en-US" sz="1200" b="1" u="sng" dirty="0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SimSun" panose="02010600030101010101" pitchFamily="2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			https://www.kaggle.com/datasets/rush4ratio/video-game-sales-with-ratings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rPr>
              <a:t>  </a:t>
            </a:r>
          </a:p>
          <a:p>
            <a:pPr marL="114300" indent="0">
              <a:buNone/>
            </a:pPr>
            <a:endParaRPr lang="en-US" sz="1200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710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B511C-23D4-85A9-B94B-3931E3676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620" y="79265"/>
            <a:ext cx="8520600" cy="707400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Project Objective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814BB09-DD7B-185A-738A-5DAD157399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4552825"/>
              </p:ext>
            </p:extLst>
          </p:nvPr>
        </p:nvGraphicFramePr>
        <p:xfrm>
          <a:off x="311700" y="975360"/>
          <a:ext cx="8520600" cy="35936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669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3667967-C400-1341-95E6-4D0A856EB6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93667967-C400-1341-95E6-4D0A856EB6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93667967-C400-1341-95E6-4D0A856EB6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FE677A-CB11-EA45-8DA6-9542EB8F79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graphicEl>
                                              <a:dgm id="{2EFE677A-CB11-EA45-8DA6-9542EB8F79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graphicEl>
                                              <a:dgm id="{2EFE677A-CB11-EA45-8DA6-9542EB8F79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5EAA8DC-34D4-0A42-8968-258CB48CA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55EAA8DC-34D4-0A42-8968-258CB48CA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55EAA8DC-34D4-0A42-8968-258CB48CA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B51B9EA-B5E4-A341-9634-045D6517C8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FB51B9EA-B5E4-A341-9634-045D6517C8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FB51B9EA-B5E4-A341-9634-045D6517C8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48A05BE-1340-204C-9F30-9455F58286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graphicEl>
                                              <a:dgm id="{448A05BE-1340-204C-9F30-9455F58286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graphicEl>
                                              <a:dgm id="{448A05BE-1340-204C-9F30-9455F58286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91A69C-B8A0-E742-900F-6A913CBAF5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graphicEl>
                                              <a:dgm id="{9091A69C-B8A0-E742-900F-6A913CBAF5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graphicEl>
                                              <a:dgm id="{9091A69C-B8A0-E742-900F-6A913CBAF5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997AAE4-153D-194F-AE53-A197F5424D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graphicEl>
                                              <a:dgm id="{D997AAE4-153D-194F-AE53-A197F5424D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graphicEl>
                                              <a:dgm id="{D997AAE4-153D-194F-AE53-A197F5424D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lvlAtOnc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2BB0F-8E94-F7E7-C379-ECE1F565D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Guideline </a:t>
            </a:r>
          </a:p>
        </p:txBody>
      </p:sp>
      <p:graphicFrame>
        <p:nvGraphicFramePr>
          <p:cNvPr id="4" name="Diagram 171">
            <a:extLst>
              <a:ext uri="{FF2B5EF4-FFF2-40B4-BE49-F238E27FC236}">
                <a16:creationId xmlns:a16="http://schemas.microsoft.com/office/drawing/2014/main" id="{B12C0ACB-D452-03E5-6BD3-7352048995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0417944"/>
              </p:ext>
            </p:extLst>
          </p:nvPr>
        </p:nvGraphicFramePr>
        <p:xfrm>
          <a:off x="311700" y="1085650"/>
          <a:ext cx="8383750" cy="3293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8171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D0EAEB-AD08-49D6-B39E-40815352DE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E2D0EAEB-AD08-49D6-B39E-40815352DE4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0AAE3C-71EE-43B7-A2F7-5971442E08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CD0AAE3C-71EE-43B7-A2F7-5971442E08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E0F66C-0A14-4B7D-8958-CEEAF7A273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CCE0F66C-0A14-4B7D-8958-CEEAF7A273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5811FA-D386-E648-B9C3-0B3ADE45E9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045811FA-D386-E648-B9C3-0B3ADE45E9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F729A30-341D-4255-87CE-736F177624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dgm id="{AF729A30-341D-4255-87CE-736F177624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84D8167-B83C-4185-BCE5-363E0ECAEC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graphicEl>
                                              <a:dgm id="{B84D8167-B83C-4185-BCE5-363E0ECAEC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B6497D2-40D4-4E36-A366-95BC852CFB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">
                                            <p:graphicEl>
                                              <a:dgm id="{5B6497D2-40D4-4E36-A366-95BC852CFB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311700" y="281814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Genre Sales By Region </a:t>
            </a:r>
            <a:endParaRPr dirty="0">
              <a:latin typeface="+mj-lt"/>
            </a:endParaRP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87D7041A-0958-A323-D415-12B34CB62F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7168471"/>
              </p:ext>
            </p:extLst>
          </p:nvPr>
        </p:nvGraphicFramePr>
        <p:xfrm>
          <a:off x="244588" y="996916"/>
          <a:ext cx="8520600" cy="3574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The Percentage of Sales of Each Genre </a:t>
            </a:r>
            <a:r>
              <a:rPr lang="en" dirty="0">
                <a:latin typeface="+mn-lt"/>
              </a:rPr>
              <a:t>Over the Years</a:t>
            </a:r>
            <a:endParaRPr dirty="0">
              <a:latin typeface="+mn-lt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279700" y="2137350"/>
            <a:ext cx="8520600" cy="28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" sz="1900" dirty="0">
                <a:latin typeface="+mn-lt"/>
              </a:rPr>
              <a:t>Despite having the lowest percentage, it’s noteworthy that action contributes the most global sales.</a:t>
            </a:r>
            <a:endParaRPr sz="1900" dirty="0">
              <a:latin typeface="+mn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9BA48D1-B545-E313-DC77-A0EEDB42B1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2" y="1022465"/>
            <a:ext cx="8860244" cy="3150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Box plot of  Platform Lifetime </a:t>
            </a:r>
            <a:endParaRPr dirty="0">
              <a:latin typeface="+mj-lt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B0D1038-F164-3307-B79D-13A9A4AD96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8812263"/>
              </p:ext>
            </p:extLst>
          </p:nvPr>
        </p:nvGraphicFramePr>
        <p:xfrm>
          <a:off x="5913768" y="1296785"/>
          <a:ext cx="2878540" cy="14796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1" name="Google Shape;81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1700" y="1152425"/>
            <a:ext cx="5602068" cy="34166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D93DF67-329B-CF9B-16A4-16A65327F3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0257609"/>
              </p:ext>
            </p:extLst>
          </p:nvPr>
        </p:nvGraphicFramePr>
        <p:xfrm>
          <a:off x="5933764" y="2932905"/>
          <a:ext cx="2878540" cy="14796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6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625D4-F725-EF5F-E20A-EC9E4751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7774" y="2162902"/>
            <a:ext cx="7203154" cy="2411882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latin typeface="+mn-lt"/>
              </a:rPr>
              <a:t>The DS Platform game has remarkable 35-year lifetime.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EEEB16A-1041-B48C-AC6E-2513A590B4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9718178"/>
              </p:ext>
            </p:extLst>
          </p:nvPr>
        </p:nvGraphicFramePr>
        <p:xfrm>
          <a:off x="307774" y="1014749"/>
          <a:ext cx="7203154" cy="109248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514753">
                  <a:extLst>
                    <a:ext uri="{9D8B030D-6E8A-4147-A177-3AD203B41FA5}">
                      <a16:colId xmlns:a16="http://schemas.microsoft.com/office/drawing/2014/main" val="4033517506"/>
                    </a:ext>
                  </a:extLst>
                </a:gridCol>
                <a:gridCol w="3688401">
                  <a:extLst>
                    <a:ext uri="{9D8B030D-6E8A-4147-A177-3AD203B41FA5}">
                      <a16:colId xmlns:a16="http://schemas.microsoft.com/office/drawing/2014/main" val="3688261481"/>
                    </a:ext>
                  </a:extLst>
                </a:gridCol>
              </a:tblGrid>
              <a:tr h="546244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Platform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lifetime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5372739"/>
                  </a:ext>
                </a:extLst>
              </a:tr>
              <a:tr h="546244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35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3124144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1E360FDA-AFA3-1ABC-7292-6EB767335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7774" y="2638913"/>
            <a:ext cx="3101927" cy="21267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C96A9A-FD01-109D-7E70-B5971E5CE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609487" y="2572453"/>
            <a:ext cx="3901441" cy="225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27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{8E282A6D-DFB0-F542-8066-882B314BAFA3}tf10001122</Template>
  <TotalTime>3226</TotalTime>
  <Words>670</Words>
  <Application>Microsoft Macintosh PowerPoint</Application>
  <PresentationFormat>On-screen Show (16:9)</PresentationFormat>
  <Paragraphs>150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Times New Roman</vt:lpstr>
      <vt:lpstr>Tw Cen MT</vt:lpstr>
      <vt:lpstr>Calibri</vt:lpstr>
      <vt:lpstr>Helvetica Neue</vt:lpstr>
      <vt:lpstr>Calibri Light</vt:lpstr>
      <vt:lpstr>Circuit</vt:lpstr>
      <vt:lpstr>Unlocking The Secrets of Successful Game Design</vt:lpstr>
      <vt:lpstr>Self-Introduction</vt:lpstr>
      <vt:lpstr>The Data </vt:lpstr>
      <vt:lpstr>Project Objective </vt:lpstr>
      <vt:lpstr>Guideline </vt:lpstr>
      <vt:lpstr>Genre Sales By Region </vt:lpstr>
      <vt:lpstr>The Percentage of Sales of Each Genre Over the Years</vt:lpstr>
      <vt:lpstr>Box plot of  Platform Lifetime </vt:lpstr>
      <vt:lpstr>PowerPoint Presentation</vt:lpstr>
      <vt:lpstr>Top 10 Platform Lifetime</vt:lpstr>
      <vt:lpstr>Rating system </vt:lpstr>
      <vt:lpstr>Rating Trend</vt:lpstr>
      <vt:lpstr>Modern Games</vt:lpstr>
      <vt:lpstr>Conclusion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Unlocking Success Through Pattern Recognition </dc:title>
  <cp:lastModifiedBy>cheng yin</cp:lastModifiedBy>
  <cp:revision>19</cp:revision>
  <dcterms:modified xsi:type="dcterms:W3CDTF">2023-10-19T22:00:53Z</dcterms:modified>
</cp:coreProperties>
</file>